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63" r:id="rId4"/>
    <p:sldId id="258" r:id="rId5"/>
    <p:sldId id="259" r:id="rId6"/>
    <p:sldId id="260" r:id="rId7"/>
    <p:sldId id="261" r:id="rId8"/>
    <p:sldId id="262" r:id="rId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104" d="100"/>
          <a:sy n="104" d="100"/>
        </p:scale>
        <p:origin x="144"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A293A02-A0AB-4B90-A80B-F12E22FCBFBD}"/>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A1077511-5064-4086-9392-49D0FAE9615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D529ED7-2209-45E1-AA45-B464AD64382E}"/>
              </a:ext>
            </a:extLst>
          </p:cNvPr>
          <p:cNvSpPr>
            <a:spLocks noGrp="1"/>
          </p:cNvSpPr>
          <p:nvPr>
            <p:ph type="dt" sz="half" idx="10"/>
          </p:nvPr>
        </p:nvSpPr>
        <p:spPr/>
        <p:txBody>
          <a:bodyPr/>
          <a:lstStyle/>
          <a:p>
            <a:fld id="{B8ADAC02-18F1-4CA3-990B-FC029012D7C4}" type="datetimeFigureOut">
              <a:rPr kumimoji="1" lang="ja-JP" altLang="en-US" smtClean="0"/>
              <a:t>2024/8/8</a:t>
            </a:fld>
            <a:endParaRPr kumimoji="1" lang="ja-JP" altLang="en-US"/>
          </a:p>
        </p:txBody>
      </p:sp>
      <p:sp>
        <p:nvSpPr>
          <p:cNvPr id="5" name="フッター プレースホルダー 4">
            <a:extLst>
              <a:ext uri="{FF2B5EF4-FFF2-40B4-BE49-F238E27FC236}">
                <a16:creationId xmlns:a16="http://schemas.microsoft.com/office/drawing/2014/main" id="{4ECEC1C2-CD0E-46BC-A52A-512DD772C90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38F98B8-DD6E-468F-A1EC-796935FB1E98}"/>
              </a:ext>
            </a:extLst>
          </p:cNvPr>
          <p:cNvSpPr>
            <a:spLocks noGrp="1"/>
          </p:cNvSpPr>
          <p:nvPr>
            <p:ph type="sldNum" sz="quarter" idx="12"/>
          </p:nvPr>
        </p:nvSpPr>
        <p:spPr/>
        <p:txBody>
          <a:bodyPr/>
          <a:lstStyle/>
          <a:p>
            <a:fld id="{F62A1BAD-D896-4314-B1FD-906652018322}" type="slidenum">
              <a:rPr kumimoji="1" lang="ja-JP" altLang="en-US" smtClean="0"/>
              <a:t>‹#›</a:t>
            </a:fld>
            <a:endParaRPr kumimoji="1" lang="ja-JP" altLang="en-US"/>
          </a:p>
        </p:txBody>
      </p:sp>
    </p:spTree>
    <p:extLst>
      <p:ext uri="{BB962C8B-B14F-4D97-AF65-F5344CB8AC3E}">
        <p14:creationId xmlns:p14="http://schemas.microsoft.com/office/powerpoint/2010/main" val="1978550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193305E-FC55-4092-A326-AE511F4E9801}"/>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CB6618E-2433-4BFA-81B9-40C09199663A}"/>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D4C8B4F-ECBF-4AD2-AF62-5A3501311CB0}"/>
              </a:ext>
            </a:extLst>
          </p:cNvPr>
          <p:cNvSpPr>
            <a:spLocks noGrp="1"/>
          </p:cNvSpPr>
          <p:nvPr>
            <p:ph type="dt" sz="half" idx="10"/>
          </p:nvPr>
        </p:nvSpPr>
        <p:spPr/>
        <p:txBody>
          <a:bodyPr/>
          <a:lstStyle/>
          <a:p>
            <a:fld id="{B8ADAC02-18F1-4CA3-990B-FC029012D7C4}" type="datetimeFigureOut">
              <a:rPr kumimoji="1" lang="ja-JP" altLang="en-US" smtClean="0"/>
              <a:t>2024/8/8</a:t>
            </a:fld>
            <a:endParaRPr kumimoji="1" lang="ja-JP" altLang="en-US"/>
          </a:p>
        </p:txBody>
      </p:sp>
      <p:sp>
        <p:nvSpPr>
          <p:cNvPr id="5" name="フッター プレースホルダー 4">
            <a:extLst>
              <a:ext uri="{FF2B5EF4-FFF2-40B4-BE49-F238E27FC236}">
                <a16:creationId xmlns:a16="http://schemas.microsoft.com/office/drawing/2014/main" id="{D7520DA9-D120-496C-A4EC-FE1097A104A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9F8B339-4DD8-4B04-AA00-9142803B6768}"/>
              </a:ext>
            </a:extLst>
          </p:cNvPr>
          <p:cNvSpPr>
            <a:spLocks noGrp="1"/>
          </p:cNvSpPr>
          <p:nvPr>
            <p:ph type="sldNum" sz="quarter" idx="12"/>
          </p:nvPr>
        </p:nvSpPr>
        <p:spPr/>
        <p:txBody>
          <a:bodyPr/>
          <a:lstStyle/>
          <a:p>
            <a:fld id="{F62A1BAD-D896-4314-B1FD-906652018322}" type="slidenum">
              <a:rPr kumimoji="1" lang="ja-JP" altLang="en-US" smtClean="0"/>
              <a:t>‹#›</a:t>
            </a:fld>
            <a:endParaRPr kumimoji="1" lang="ja-JP" altLang="en-US"/>
          </a:p>
        </p:txBody>
      </p:sp>
    </p:spTree>
    <p:extLst>
      <p:ext uri="{BB962C8B-B14F-4D97-AF65-F5344CB8AC3E}">
        <p14:creationId xmlns:p14="http://schemas.microsoft.com/office/powerpoint/2010/main" val="4236477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7F17EAD-6262-4275-9460-8C13E766123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21145C0-AEA8-4930-9791-BDB857A69593}"/>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2D30F51-5C57-4DC8-90F7-EEC19A0B0BA7}"/>
              </a:ext>
            </a:extLst>
          </p:cNvPr>
          <p:cNvSpPr>
            <a:spLocks noGrp="1"/>
          </p:cNvSpPr>
          <p:nvPr>
            <p:ph type="dt" sz="half" idx="10"/>
          </p:nvPr>
        </p:nvSpPr>
        <p:spPr/>
        <p:txBody>
          <a:bodyPr/>
          <a:lstStyle/>
          <a:p>
            <a:fld id="{B8ADAC02-18F1-4CA3-990B-FC029012D7C4}" type="datetimeFigureOut">
              <a:rPr kumimoji="1" lang="ja-JP" altLang="en-US" smtClean="0"/>
              <a:t>2024/8/8</a:t>
            </a:fld>
            <a:endParaRPr kumimoji="1" lang="ja-JP" altLang="en-US"/>
          </a:p>
        </p:txBody>
      </p:sp>
      <p:sp>
        <p:nvSpPr>
          <p:cNvPr id="5" name="フッター プレースホルダー 4">
            <a:extLst>
              <a:ext uri="{FF2B5EF4-FFF2-40B4-BE49-F238E27FC236}">
                <a16:creationId xmlns:a16="http://schemas.microsoft.com/office/drawing/2014/main" id="{1373C0C9-80E1-4841-986E-3D0E887DF16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822A492-295C-4FA7-97BE-496C75DE7C01}"/>
              </a:ext>
            </a:extLst>
          </p:cNvPr>
          <p:cNvSpPr>
            <a:spLocks noGrp="1"/>
          </p:cNvSpPr>
          <p:nvPr>
            <p:ph type="sldNum" sz="quarter" idx="12"/>
          </p:nvPr>
        </p:nvSpPr>
        <p:spPr/>
        <p:txBody>
          <a:bodyPr/>
          <a:lstStyle/>
          <a:p>
            <a:fld id="{F62A1BAD-D896-4314-B1FD-906652018322}" type="slidenum">
              <a:rPr kumimoji="1" lang="ja-JP" altLang="en-US" smtClean="0"/>
              <a:t>‹#›</a:t>
            </a:fld>
            <a:endParaRPr kumimoji="1" lang="ja-JP" altLang="en-US"/>
          </a:p>
        </p:txBody>
      </p:sp>
    </p:spTree>
    <p:extLst>
      <p:ext uri="{BB962C8B-B14F-4D97-AF65-F5344CB8AC3E}">
        <p14:creationId xmlns:p14="http://schemas.microsoft.com/office/powerpoint/2010/main" val="24719068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2EA38A-2853-461B-8BF2-2C28E918967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CCEBFFE-477F-4209-8BA3-8F7445906CB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CD4C4BE-8C1F-4020-AC11-A0A7F54F5719}"/>
              </a:ext>
            </a:extLst>
          </p:cNvPr>
          <p:cNvSpPr>
            <a:spLocks noGrp="1"/>
          </p:cNvSpPr>
          <p:nvPr>
            <p:ph type="dt" sz="half" idx="10"/>
          </p:nvPr>
        </p:nvSpPr>
        <p:spPr/>
        <p:txBody>
          <a:bodyPr/>
          <a:lstStyle/>
          <a:p>
            <a:fld id="{B8ADAC02-18F1-4CA3-990B-FC029012D7C4}" type="datetimeFigureOut">
              <a:rPr kumimoji="1" lang="ja-JP" altLang="en-US" smtClean="0"/>
              <a:t>2024/8/8</a:t>
            </a:fld>
            <a:endParaRPr kumimoji="1" lang="ja-JP" altLang="en-US"/>
          </a:p>
        </p:txBody>
      </p:sp>
      <p:sp>
        <p:nvSpPr>
          <p:cNvPr id="5" name="フッター プレースホルダー 4">
            <a:extLst>
              <a:ext uri="{FF2B5EF4-FFF2-40B4-BE49-F238E27FC236}">
                <a16:creationId xmlns:a16="http://schemas.microsoft.com/office/drawing/2014/main" id="{1F10A06E-0464-4FED-8F3B-8FC882CEE7F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5F26A81-62A5-4BB0-B8B0-3FB5E8AA6FF5}"/>
              </a:ext>
            </a:extLst>
          </p:cNvPr>
          <p:cNvSpPr>
            <a:spLocks noGrp="1"/>
          </p:cNvSpPr>
          <p:nvPr>
            <p:ph type="sldNum" sz="quarter" idx="12"/>
          </p:nvPr>
        </p:nvSpPr>
        <p:spPr/>
        <p:txBody>
          <a:bodyPr/>
          <a:lstStyle/>
          <a:p>
            <a:fld id="{F62A1BAD-D896-4314-B1FD-906652018322}" type="slidenum">
              <a:rPr kumimoji="1" lang="ja-JP" altLang="en-US" smtClean="0"/>
              <a:t>‹#›</a:t>
            </a:fld>
            <a:endParaRPr kumimoji="1" lang="ja-JP" altLang="en-US"/>
          </a:p>
        </p:txBody>
      </p:sp>
    </p:spTree>
    <p:extLst>
      <p:ext uri="{BB962C8B-B14F-4D97-AF65-F5344CB8AC3E}">
        <p14:creationId xmlns:p14="http://schemas.microsoft.com/office/powerpoint/2010/main" val="3392508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991B5A4-87A9-489E-AB79-E194358FCEFC}"/>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39A1F0D-44D7-40BC-B54C-50943FADD59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D4616B9F-D879-478C-9E95-F13F4042DB12}"/>
              </a:ext>
            </a:extLst>
          </p:cNvPr>
          <p:cNvSpPr>
            <a:spLocks noGrp="1"/>
          </p:cNvSpPr>
          <p:nvPr>
            <p:ph type="dt" sz="half" idx="10"/>
          </p:nvPr>
        </p:nvSpPr>
        <p:spPr/>
        <p:txBody>
          <a:bodyPr/>
          <a:lstStyle/>
          <a:p>
            <a:fld id="{B8ADAC02-18F1-4CA3-990B-FC029012D7C4}" type="datetimeFigureOut">
              <a:rPr kumimoji="1" lang="ja-JP" altLang="en-US" smtClean="0"/>
              <a:t>2024/8/8</a:t>
            </a:fld>
            <a:endParaRPr kumimoji="1" lang="ja-JP" altLang="en-US"/>
          </a:p>
        </p:txBody>
      </p:sp>
      <p:sp>
        <p:nvSpPr>
          <p:cNvPr id="5" name="フッター プレースホルダー 4">
            <a:extLst>
              <a:ext uri="{FF2B5EF4-FFF2-40B4-BE49-F238E27FC236}">
                <a16:creationId xmlns:a16="http://schemas.microsoft.com/office/drawing/2014/main" id="{B9BACD46-BF91-4C36-BDE9-54D241586E0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BDA81BF-0AC7-497D-85C8-A50524851654}"/>
              </a:ext>
            </a:extLst>
          </p:cNvPr>
          <p:cNvSpPr>
            <a:spLocks noGrp="1"/>
          </p:cNvSpPr>
          <p:nvPr>
            <p:ph type="sldNum" sz="quarter" idx="12"/>
          </p:nvPr>
        </p:nvSpPr>
        <p:spPr/>
        <p:txBody>
          <a:bodyPr/>
          <a:lstStyle/>
          <a:p>
            <a:fld id="{F62A1BAD-D896-4314-B1FD-906652018322}" type="slidenum">
              <a:rPr kumimoji="1" lang="ja-JP" altLang="en-US" smtClean="0"/>
              <a:t>‹#›</a:t>
            </a:fld>
            <a:endParaRPr kumimoji="1" lang="ja-JP" altLang="en-US"/>
          </a:p>
        </p:txBody>
      </p:sp>
    </p:spTree>
    <p:extLst>
      <p:ext uri="{BB962C8B-B14F-4D97-AF65-F5344CB8AC3E}">
        <p14:creationId xmlns:p14="http://schemas.microsoft.com/office/powerpoint/2010/main" val="1327559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38A3E3B-04B4-4622-B798-985F668DA8F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CDB19DD-C20C-400F-9C09-FB751D098130}"/>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B13097AB-788B-4896-B756-E062857A8F78}"/>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3CFF06D-8728-4B41-BD87-B7D7271069DD}"/>
              </a:ext>
            </a:extLst>
          </p:cNvPr>
          <p:cNvSpPr>
            <a:spLocks noGrp="1"/>
          </p:cNvSpPr>
          <p:nvPr>
            <p:ph type="dt" sz="half" idx="10"/>
          </p:nvPr>
        </p:nvSpPr>
        <p:spPr/>
        <p:txBody>
          <a:bodyPr/>
          <a:lstStyle/>
          <a:p>
            <a:fld id="{B8ADAC02-18F1-4CA3-990B-FC029012D7C4}" type="datetimeFigureOut">
              <a:rPr kumimoji="1" lang="ja-JP" altLang="en-US" smtClean="0"/>
              <a:t>2024/8/8</a:t>
            </a:fld>
            <a:endParaRPr kumimoji="1" lang="ja-JP" altLang="en-US"/>
          </a:p>
        </p:txBody>
      </p:sp>
      <p:sp>
        <p:nvSpPr>
          <p:cNvPr id="6" name="フッター プレースホルダー 5">
            <a:extLst>
              <a:ext uri="{FF2B5EF4-FFF2-40B4-BE49-F238E27FC236}">
                <a16:creationId xmlns:a16="http://schemas.microsoft.com/office/drawing/2014/main" id="{E1459C17-C7EB-46CB-8B1B-16E6235D8B6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8BC9FCF-9EF3-441B-A47A-EDFCB7783775}"/>
              </a:ext>
            </a:extLst>
          </p:cNvPr>
          <p:cNvSpPr>
            <a:spLocks noGrp="1"/>
          </p:cNvSpPr>
          <p:nvPr>
            <p:ph type="sldNum" sz="quarter" idx="12"/>
          </p:nvPr>
        </p:nvSpPr>
        <p:spPr/>
        <p:txBody>
          <a:bodyPr/>
          <a:lstStyle/>
          <a:p>
            <a:fld id="{F62A1BAD-D896-4314-B1FD-906652018322}" type="slidenum">
              <a:rPr kumimoji="1" lang="ja-JP" altLang="en-US" smtClean="0"/>
              <a:t>‹#›</a:t>
            </a:fld>
            <a:endParaRPr kumimoji="1" lang="ja-JP" altLang="en-US"/>
          </a:p>
        </p:txBody>
      </p:sp>
    </p:spTree>
    <p:extLst>
      <p:ext uri="{BB962C8B-B14F-4D97-AF65-F5344CB8AC3E}">
        <p14:creationId xmlns:p14="http://schemas.microsoft.com/office/powerpoint/2010/main" val="2691327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F91C817-9287-45CC-B207-8BDE121AF4A7}"/>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899949C-B9D5-4389-9B54-6A22E924CE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0093A72-5911-4241-9E36-A0E980933027}"/>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5C8C6E00-6A3C-4E6B-85B7-DE8A0B6FE5A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4CCB3185-F81B-4799-8B46-AF4738D2A262}"/>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6144DE9B-B4E7-40A5-A09A-D67380523F4C}"/>
              </a:ext>
            </a:extLst>
          </p:cNvPr>
          <p:cNvSpPr>
            <a:spLocks noGrp="1"/>
          </p:cNvSpPr>
          <p:nvPr>
            <p:ph type="dt" sz="half" idx="10"/>
          </p:nvPr>
        </p:nvSpPr>
        <p:spPr/>
        <p:txBody>
          <a:bodyPr/>
          <a:lstStyle/>
          <a:p>
            <a:fld id="{B8ADAC02-18F1-4CA3-990B-FC029012D7C4}" type="datetimeFigureOut">
              <a:rPr kumimoji="1" lang="ja-JP" altLang="en-US" smtClean="0"/>
              <a:t>2024/8/8</a:t>
            </a:fld>
            <a:endParaRPr kumimoji="1" lang="ja-JP" altLang="en-US"/>
          </a:p>
        </p:txBody>
      </p:sp>
      <p:sp>
        <p:nvSpPr>
          <p:cNvPr id="8" name="フッター プレースホルダー 7">
            <a:extLst>
              <a:ext uri="{FF2B5EF4-FFF2-40B4-BE49-F238E27FC236}">
                <a16:creationId xmlns:a16="http://schemas.microsoft.com/office/drawing/2014/main" id="{62C2BD9C-9C69-44AD-B305-B607F9AC2CC8}"/>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A5B3D1C2-77A7-4654-A968-69C70905ABEF}"/>
              </a:ext>
            </a:extLst>
          </p:cNvPr>
          <p:cNvSpPr>
            <a:spLocks noGrp="1"/>
          </p:cNvSpPr>
          <p:nvPr>
            <p:ph type="sldNum" sz="quarter" idx="12"/>
          </p:nvPr>
        </p:nvSpPr>
        <p:spPr/>
        <p:txBody>
          <a:bodyPr/>
          <a:lstStyle/>
          <a:p>
            <a:fld id="{F62A1BAD-D896-4314-B1FD-906652018322}" type="slidenum">
              <a:rPr kumimoji="1" lang="ja-JP" altLang="en-US" smtClean="0"/>
              <a:t>‹#›</a:t>
            </a:fld>
            <a:endParaRPr kumimoji="1" lang="ja-JP" altLang="en-US"/>
          </a:p>
        </p:txBody>
      </p:sp>
    </p:spTree>
    <p:extLst>
      <p:ext uri="{BB962C8B-B14F-4D97-AF65-F5344CB8AC3E}">
        <p14:creationId xmlns:p14="http://schemas.microsoft.com/office/powerpoint/2010/main" val="2589083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5E27F6A-4D61-4E23-9F75-8FD4D69264D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A1D6A1FA-B05E-4827-BAEB-18C5123E00B4}"/>
              </a:ext>
            </a:extLst>
          </p:cNvPr>
          <p:cNvSpPr>
            <a:spLocks noGrp="1"/>
          </p:cNvSpPr>
          <p:nvPr>
            <p:ph type="dt" sz="half" idx="10"/>
          </p:nvPr>
        </p:nvSpPr>
        <p:spPr/>
        <p:txBody>
          <a:bodyPr/>
          <a:lstStyle/>
          <a:p>
            <a:fld id="{B8ADAC02-18F1-4CA3-990B-FC029012D7C4}" type="datetimeFigureOut">
              <a:rPr kumimoji="1" lang="ja-JP" altLang="en-US" smtClean="0"/>
              <a:t>2024/8/8</a:t>
            </a:fld>
            <a:endParaRPr kumimoji="1" lang="ja-JP" altLang="en-US"/>
          </a:p>
        </p:txBody>
      </p:sp>
      <p:sp>
        <p:nvSpPr>
          <p:cNvPr id="4" name="フッター プレースホルダー 3">
            <a:extLst>
              <a:ext uri="{FF2B5EF4-FFF2-40B4-BE49-F238E27FC236}">
                <a16:creationId xmlns:a16="http://schemas.microsoft.com/office/drawing/2014/main" id="{9BE59F91-2D9C-43E3-AE38-BFCCF7EEA1D0}"/>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5C37F2C4-0208-4D9E-A0D2-644CCD97642F}"/>
              </a:ext>
            </a:extLst>
          </p:cNvPr>
          <p:cNvSpPr>
            <a:spLocks noGrp="1"/>
          </p:cNvSpPr>
          <p:nvPr>
            <p:ph type="sldNum" sz="quarter" idx="12"/>
          </p:nvPr>
        </p:nvSpPr>
        <p:spPr/>
        <p:txBody>
          <a:bodyPr/>
          <a:lstStyle/>
          <a:p>
            <a:fld id="{F62A1BAD-D896-4314-B1FD-906652018322}" type="slidenum">
              <a:rPr kumimoji="1" lang="ja-JP" altLang="en-US" smtClean="0"/>
              <a:t>‹#›</a:t>
            </a:fld>
            <a:endParaRPr kumimoji="1" lang="ja-JP" altLang="en-US"/>
          </a:p>
        </p:txBody>
      </p:sp>
    </p:spTree>
    <p:extLst>
      <p:ext uri="{BB962C8B-B14F-4D97-AF65-F5344CB8AC3E}">
        <p14:creationId xmlns:p14="http://schemas.microsoft.com/office/powerpoint/2010/main" val="1231595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0D1270FD-2030-4315-BA48-B40D6D1AD234}"/>
              </a:ext>
            </a:extLst>
          </p:cNvPr>
          <p:cNvSpPr>
            <a:spLocks noGrp="1"/>
          </p:cNvSpPr>
          <p:nvPr>
            <p:ph type="dt" sz="half" idx="10"/>
          </p:nvPr>
        </p:nvSpPr>
        <p:spPr/>
        <p:txBody>
          <a:bodyPr/>
          <a:lstStyle/>
          <a:p>
            <a:fld id="{B8ADAC02-18F1-4CA3-990B-FC029012D7C4}" type="datetimeFigureOut">
              <a:rPr kumimoji="1" lang="ja-JP" altLang="en-US" smtClean="0"/>
              <a:t>2024/8/8</a:t>
            </a:fld>
            <a:endParaRPr kumimoji="1" lang="ja-JP" altLang="en-US"/>
          </a:p>
        </p:txBody>
      </p:sp>
      <p:sp>
        <p:nvSpPr>
          <p:cNvPr id="3" name="フッター プレースホルダー 2">
            <a:extLst>
              <a:ext uri="{FF2B5EF4-FFF2-40B4-BE49-F238E27FC236}">
                <a16:creationId xmlns:a16="http://schemas.microsoft.com/office/drawing/2014/main" id="{ADB7C574-D65A-4BA6-B080-00AEA00B77CD}"/>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553E4BE-D5DE-40D5-BA03-7C98CBD5F47B}"/>
              </a:ext>
            </a:extLst>
          </p:cNvPr>
          <p:cNvSpPr>
            <a:spLocks noGrp="1"/>
          </p:cNvSpPr>
          <p:nvPr>
            <p:ph type="sldNum" sz="quarter" idx="12"/>
          </p:nvPr>
        </p:nvSpPr>
        <p:spPr/>
        <p:txBody>
          <a:bodyPr/>
          <a:lstStyle/>
          <a:p>
            <a:fld id="{F62A1BAD-D896-4314-B1FD-906652018322}" type="slidenum">
              <a:rPr kumimoji="1" lang="ja-JP" altLang="en-US" smtClean="0"/>
              <a:t>‹#›</a:t>
            </a:fld>
            <a:endParaRPr kumimoji="1" lang="ja-JP" altLang="en-US"/>
          </a:p>
        </p:txBody>
      </p:sp>
    </p:spTree>
    <p:extLst>
      <p:ext uri="{BB962C8B-B14F-4D97-AF65-F5344CB8AC3E}">
        <p14:creationId xmlns:p14="http://schemas.microsoft.com/office/powerpoint/2010/main" val="2935485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22E615-5790-45E4-828F-14DD1CD1575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0AFE9BD-2362-43EE-8125-434499D0823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9DB9CDF3-B481-4F19-BF14-3BF53D615B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14A56F1-4E7D-4658-8899-E5ED5E34D0C1}"/>
              </a:ext>
            </a:extLst>
          </p:cNvPr>
          <p:cNvSpPr>
            <a:spLocks noGrp="1"/>
          </p:cNvSpPr>
          <p:nvPr>
            <p:ph type="dt" sz="half" idx="10"/>
          </p:nvPr>
        </p:nvSpPr>
        <p:spPr/>
        <p:txBody>
          <a:bodyPr/>
          <a:lstStyle/>
          <a:p>
            <a:fld id="{B8ADAC02-18F1-4CA3-990B-FC029012D7C4}" type="datetimeFigureOut">
              <a:rPr kumimoji="1" lang="ja-JP" altLang="en-US" smtClean="0"/>
              <a:t>2024/8/8</a:t>
            </a:fld>
            <a:endParaRPr kumimoji="1" lang="ja-JP" altLang="en-US"/>
          </a:p>
        </p:txBody>
      </p:sp>
      <p:sp>
        <p:nvSpPr>
          <p:cNvPr id="6" name="フッター プレースホルダー 5">
            <a:extLst>
              <a:ext uri="{FF2B5EF4-FFF2-40B4-BE49-F238E27FC236}">
                <a16:creationId xmlns:a16="http://schemas.microsoft.com/office/drawing/2014/main" id="{5E110589-B098-4C8A-B80D-D4F9BFD9CEC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8549CD7-8D03-4411-851B-95CEBB3F61E9}"/>
              </a:ext>
            </a:extLst>
          </p:cNvPr>
          <p:cNvSpPr>
            <a:spLocks noGrp="1"/>
          </p:cNvSpPr>
          <p:nvPr>
            <p:ph type="sldNum" sz="quarter" idx="12"/>
          </p:nvPr>
        </p:nvSpPr>
        <p:spPr/>
        <p:txBody>
          <a:bodyPr/>
          <a:lstStyle/>
          <a:p>
            <a:fld id="{F62A1BAD-D896-4314-B1FD-906652018322}" type="slidenum">
              <a:rPr kumimoji="1" lang="ja-JP" altLang="en-US" smtClean="0"/>
              <a:t>‹#›</a:t>
            </a:fld>
            <a:endParaRPr kumimoji="1" lang="ja-JP" altLang="en-US"/>
          </a:p>
        </p:txBody>
      </p:sp>
    </p:spTree>
    <p:extLst>
      <p:ext uri="{BB962C8B-B14F-4D97-AF65-F5344CB8AC3E}">
        <p14:creationId xmlns:p14="http://schemas.microsoft.com/office/powerpoint/2010/main" val="3550305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E3D255-DD92-4430-AD19-D8467FBBF62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5B029AC7-C73A-468A-8607-DC0AD11D8B1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23721BCF-BD0F-4AD9-B477-BC7212286B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11C1AAA-73C5-4101-AD40-40378EEFC239}"/>
              </a:ext>
            </a:extLst>
          </p:cNvPr>
          <p:cNvSpPr>
            <a:spLocks noGrp="1"/>
          </p:cNvSpPr>
          <p:nvPr>
            <p:ph type="dt" sz="half" idx="10"/>
          </p:nvPr>
        </p:nvSpPr>
        <p:spPr/>
        <p:txBody>
          <a:bodyPr/>
          <a:lstStyle/>
          <a:p>
            <a:fld id="{B8ADAC02-18F1-4CA3-990B-FC029012D7C4}" type="datetimeFigureOut">
              <a:rPr kumimoji="1" lang="ja-JP" altLang="en-US" smtClean="0"/>
              <a:t>2024/8/8</a:t>
            </a:fld>
            <a:endParaRPr kumimoji="1" lang="ja-JP" altLang="en-US"/>
          </a:p>
        </p:txBody>
      </p:sp>
      <p:sp>
        <p:nvSpPr>
          <p:cNvPr id="6" name="フッター プレースホルダー 5">
            <a:extLst>
              <a:ext uri="{FF2B5EF4-FFF2-40B4-BE49-F238E27FC236}">
                <a16:creationId xmlns:a16="http://schemas.microsoft.com/office/drawing/2014/main" id="{73006141-6565-4C87-81CE-0D6E33E83C7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953EF47-91D5-4900-8972-51F88C6F8D59}"/>
              </a:ext>
            </a:extLst>
          </p:cNvPr>
          <p:cNvSpPr>
            <a:spLocks noGrp="1"/>
          </p:cNvSpPr>
          <p:nvPr>
            <p:ph type="sldNum" sz="quarter" idx="12"/>
          </p:nvPr>
        </p:nvSpPr>
        <p:spPr/>
        <p:txBody>
          <a:bodyPr/>
          <a:lstStyle/>
          <a:p>
            <a:fld id="{F62A1BAD-D896-4314-B1FD-906652018322}" type="slidenum">
              <a:rPr kumimoji="1" lang="ja-JP" altLang="en-US" smtClean="0"/>
              <a:t>‹#›</a:t>
            </a:fld>
            <a:endParaRPr kumimoji="1" lang="ja-JP" altLang="en-US"/>
          </a:p>
        </p:txBody>
      </p:sp>
    </p:spTree>
    <p:extLst>
      <p:ext uri="{BB962C8B-B14F-4D97-AF65-F5344CB8AC3E}">
        <p14:creationId xmlns:p14="http://schemas.microsoft.com/office/powerpoint/2010/main" val="2097902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697BACB-E4D6-43F7-BE25-074B8DDD2FE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7743D62-889E-4C69-8F27-2FE5093080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477D817-5638-4E12-A679-5DDE9B6AD7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ADAC02-18F1-4CA3-990B-FC029012D7C4}" type="datetimeFigureOut">
              <a:rPr kumimoji="1" lang="ja-JP" altLang="en-US" smtClean="0"/>
              <a:t>2024/8/8</a:t>
            </a:fld>
            <a:endParaRPr kumimoji="1" lang="ja-JP" altLang="en-US"/>
          </a:p>
        </p:txBody>
      </p:sp>
      <p:sp>
        <p:nvSpPr>
          <p:cNvPr id="5" name="フッター プレースホルダー 4">
            <a:extLst>
              <a:ext uri="{FF2B5EF4-FFF2-40B4-BE49-F238E27FC236}">
                <a16:creationId xmlns:a16="http://schemas.microsoft.com/office/drawing/2014/main" id="{CBE0FD04-FE49-47FC-8974-EE8FBDA6F6C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1DB0EEFB-ACDE-4DEA-AB3F-5921FE94B8B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2A1BAD-D896-4314-B1FD-906652018322}" type="slidenum">
              <a:rPr kumimoji="1" lang="ja-JP" altLang="en-US" smtClean="0"/>
              <a:t>‹#›</a:t>
            </a:fld>
            <a:endParaRPr kumimoji="1" lang="ja-JP" altLang="en-US"/>
          </a:p>
        </p:txBody>
      </p:sp>
    </p:spTree>
    <p:extLst>
      <p:ext uri="{BB962C8B-B14F-4D97-AF65-F5344CB8AC3E}">
        <p14:creationId xmlns:p14="http://schemas.microsoft.com/office/powerpoint/2010/main" val="37521281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8FD43B-789C-4E03-B50D-39106672F134}"/>
              </a:ext>
            </a:extLst>
          </p:cNvPr>
          <p:cNvSpPr>
            <a:spLocks noGrp="1"/>
          </p:cNvSpPr>
          <p:nvPr>
            <p:ph type="ctrTitle"/>
          </p:nvPr>
        </p:nvSpPr>
        <p:spPr>
          <a:xfrm>
            <a:off x="660400" y="707026"/>
            <a:ext cx="10934700" cy="689974"/>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fontScale="90000"/>
          </a:bodyPr>
          <a:lstStyle/>
          <a:p>
            <a:r>
              <a:rPr kumimoji="1" lang="ja-JP" altLang="en-US" sz="4400" dirty="0">
                <a:latin typeface="HGP創英角ｺﾞｼｯｸUB" panose="020B0900000000000000" pitchFamily="50" charset="-128"/>
                <a:ea typeface="HGP創英角ｺﾞｼｯｸUB" panose="020B0900000000000000" pitchFamily="50" charset="-128"/>
              </a:rPr>
              <a:t>データヘルス計画</a:t>
            </a:r>
            <a:r>
              <a:rPr lang="ja-JP" altLang="en-US" sz="4400" dirty="0">
                <a:latin typeface="HGP創英角ｺﾞｼｯｸUB" panose="020B0900000000000000" pitchFamily="50" charset="-128"/>
                <a:ea typeface="HGP創英角ｺﾞｼｯｸUB" panose="020B0900000000000000" pitchFamily="50" charset="-128"/>
              </a:rPr>
              <a:t>って何？</a:t>
            </a:r>
            <a:endParaRPr kumimoji="1" lang="ja-JP" altLang="en-US" sz="4400" dirty="0">
              <a:latin typeface="HGP創英角ｺﾞｼｯｸUB" panose="020B0900000000000000" pitchFamily="50" charset="-128"/>
              <a:ea typeface="HGP創英角ｺﾞｼｯｸUB" panose="020B0900000000000000" pitchFamily="50" charset="-128"/>
            </a:endParaRPr>
          </a:p>
        </p:txBody>
      </p:sp>
      <p:sp>
        <p:nvSpPr>
          <p:cNvPr id="4" name="正方形/長方形 3">
            <a:extLst>
              <a:ext uri="{FF2B5EF4-FFF2-40B4-BE49-F238E27FC236}">
                <a16:creationId xmlns:a16="http://schemas.microsoft.com/office/drawing/2014/main" id="{048B964B-33EB-4BF5-849D-29D65458AC63}"/>
              </a:ext>
            </a:extLst>
          </p:cNvPr>
          <p:cNvSpPr/>
          <p:nvPr/>
        </p:nvSpPr>
        <p:spPr>
          <a:xfrm>
            <a:off x="660400" y="1470213"/>
            <a:ext cx="10934700" cy="10869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b="1" dirty="0">
                <a:solidFill>
                  <a:schemeClr val="tx1"/>
                </a:solidFill>
                <a:latin typeface="メイリオ" panose="020B0604030504040204" pitchFamily="50" charset="-128"/>
                <a:ea typeface="メイリオ" panose="020B0604030504040204" pitchFamily="50" charset="-128"/>
              </a:rPr>
              <a:t>健康保険法に基づく保健事業の実施等に関する指針（平成</a:t>
            </a:r>
            <a:r>
              <a:rPr kumimoji="1" lang="en-US" altLang="ja-JP" sz="1200" b="1" dirty="0">
                <a:solidFill>
                  <a:schemeClr val="tx1"/>
                </a:solidFill>
                <a:latin typeface="メイリオ" panose="020B0604030504040204" pitchFamily="50" charset="-128"/>
                <a:ea typeface="メイリオ" panose="020B0604030504040204" pitchFamily="50" charset="-128"/>
              </a:rPr>
              <a:t>28</a:t>
            </a:r>
            <a:r>
              <a:rPr kumimoji="1" lang="ja-JP" altLang="en-US" sz="1200" b="1" dirty="0">
                <a:solidFill>
                  <a:schemeClr val="tx1"/>
                </a:solidFill>
                <a:latin typeface="メイリオ" panose="020B0604030504040204" pitchFamily="50" charset="-128"/>
                <a:ea typeface="メイリオ" panose="020B0604030504040204" pitchFamily="50" charset="-128"/>
              </a:rPr>
              <a:t>年改正）</a:t>
            </a:r>
            <a:endParaRPr kumimoji="1" lang="en-US" altLang="ja-JP" sz="1200" b="1" dirty="0">
              <a:solidFill>
                <a:schemeClr val="tx1"/>
              </a:solidFill>
              <a:latin typeface="メイリオ" panose="020B0604030504040204" pitchFamily="50" charset="-128"/>
              <a:ea typeface="メイリオ" panose="020B0604030504040204" pitchFamily="50" charset="-128"/>
            </a:endParaRPr>
          </a:p>
          <a:p>
            <a:r>
              <a:rPr kumimoji="1" lang="ja-JP" altLang="en-US" sz="1200" dirty="0">
                <a:solidFill>
                  <a:schemeClr val="tx1"/>
                </a:solidFill>
                <a:latin typeface="メイリオ" panose="020B0604030504040204" pitchFamily="50" charset="-128"/>
                <a:ea typeface="メイリオ" panose="020B0604030504040204" pitchFamily="50" charset="-128"/>
              </a:rPr>
              <a:t>第四　</a:t>
            </a:r>
            <a:r>
              <a:rPr kumimoji="1" lang="ja-JP" altLang="en-US" sz="1400" dirty="0">
                <a:solidFill>
                  <a:schemeClr val="tx1"/>
                </a:solidFill>
                <a:highlight>
                  <a:srgbClr val="FFFF00"/>
                </a:highlight>
                <a:latin typeface="メイリオ" panose="020B0604030504040204" pitchFamily="50" charset="-128"/>
                <a:ea typeface="メイリオ" panose="020B0604030504040204" pitchFamily="50" charset="-128"/>
              </a:rPr>
              <a:t>保健事業の実施計画（データヘルス計画）</a:t>
            </a:r>
            <a:r>
              <a:rPr kumimoji="1" lang="ja-JP" altLang="en-US" sz="1200" dirty="0">
                <a:solidFill>
                  <a:schemeClr val="tx1"/>
                </a:solidFill>
                <a:latin typeface="メイリオ" panose="020B0604030504040204" pitchFamily="50" charset="-128"/>
                <a:ea typeface="メイリオ" panose="020B0604030504040204" pitchFamily="50" charset="-128"/>
              </a:rPr>
              <a:t>の策定、実施及び評価</a:t>
            </a:r>
            <a:endParaRPr kumimoji="1" lang="en-US" altLang="ja-JP" sz="1200" dirty="0">
              <a:solidFill>
                <a:schemeClr val="tx1"/>
              </a:solidFill>
              <a:latin typeface="メイリオ" panose="020B0604030504040204" pitchFamily="50" charset="-128"/>
              <a:ea typeface="メイリオ" panose="020B0604030504040204" pitchFamily="50" charset="-128"/>
            </a:endParaRPr>
          </a:p>
          <a:p>
            <a:r>
              <a:rPr kumimoji="1" lang="ja-JP" altLang="en-US" sz="1200" dirty="0">
                <a:solidFill>
                  <a:schemeClr val="tx1"/>
                </a:solidFill>
                <a:latin typeface="メイリオ" panose="020B0604030504040204" pitchFamily="50" charset="-128"/>
                <a:ea typeface="メイリオ" panose="020B0604030504040204" pitchFamily="50" charset="-128"/>
              </a:rPr>
              <a:t>　保険者は、</a:t>
            </a:r>
            <a:r>
              <a:rPr kumimoji="1" lang="en-US" altLang="ja-JP" sz="1200" dirty="0">
                <a:solidFill>
                  <a:schemeClr val="tx1"/>
                </a:solidFill>
                <a:latin typeface="メイリオ" panose="020B0604030504040204" pitchFamily="50" charset="-128"/>
                <a:ea typeface="メイリオ" panose="020B0604030504040204" pitchFamily="50" charset="-128"/>
              </a:rPr>
              <a:t>…</a:t>
            </a:r>
            <a:r>
              <a:rPr kumimoji="1" lang="ja-JP" altLang="en-US" sz="1200" dirty="0">
                <a:solidFill>
                  <a:schemeClr val="tx1"/>
                </a:solidFill>
                <a:latin typeface="メイリオ" panose="020B0604030504040204" pitchFamily="50" charset="-128"/>
                <a:ea typeface="メイリオ" panose="020B0604030504040204" pitchFamily="50" charset="-128"/>
              </a:rPr>
              <a:t>（略）</a:t>
            </a:r>
            <a:r>
              <a:rPr kumimoji="1" lang="en-US" altLang="ja-JP" sz="1200" dirty="0">
                <a:solidFill>
                  <a:schemeClr val="tx1"/>
                </a:solidFill>
                <a:latin typeface="メイリオ" panose="020B0604030504040204" pitchFamily="50" charset="-128"/>
                <a:ea typeface="メイリオ" panose="020B0604030504040204" pitchFamily="50" charset="-128"/>
              </a:rPr>
              <a:t>…</a:t>
            </a:r>
            <a:r>
              <a:rPr kumimoji="1" lang="ja-JP" altLang="en-US" sz="1400" u="sng" dirty="0">
                <a:solidFill>
                  <a:schemeClr val="tx1"/>
                </a:solidFill>
                <a:latin typeface="HG創英角ｺﾞｼｯｸUB" panose="020B0909000000000000" pitchFamily="49" charset="-128"/>
                <a:ea typeface="HG創英角ｺﾞｼｯｸUB" panose="020B0909000000000000" pitchFamily="49" charset="-128"/>
              </a:rPr>
              <a:t>健康・医療情報を活用してＰＤＣＡサイクルに沿った効果的かつ効率的な保健事業の実施を図るための保健事業の実施計画を策定した上で保健事業の実施及び評価を行うこと</a:t>
            </a:r>
            <a:r>
              <a:rPr kumimoji="1" lang="ja-JP" altLang="en-US" sz="1200" dirty="0">
                <a:solidFill>
                  <a:schemeClr val="tx1"/>
                </a:solidFill>
                <a:latin typeface="メイリオ" panose="020B0604030504040204" pitchFamily="50" charset="-128"/>
                <a:ea typeface="メイリオ" panose="020B0604030504040204" pitchFamily="50" charset="-128"/>
              </a:rPr>
              <a:t>。</a:t>
            </a:r>
            <a:endParaRPr kumimoji="1"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5" name="タイトル 1">
            <a:extLst>
              <a:ext uri="{FF2B5EF4-FFF2-40B4-BE49-F238E27FC236}">
                <a16:creationId xmlns:a16="http://schemas.microsoft.com/office/drawing/2014/main" id="{F559C21D-5BB3-459D-959B-2BFB1BB7BC8D}"/>
              </a:ext>
            </a:extLst>
          </p:cNvPr>
          <p:cNvSpPr txBox="1">
            <a:spLocks/>
          </p:cNvSpPr>
          <p:nvPr/>
        </p:nvSpPr>
        <p:spPr>
          <a:xfrm>
            <a:off x="682170" y="2569772"/>
            <a:ext cx="10912929" cy="64728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91440" tIns="45720" rIns="91440" bIns="45720" rtlCol="0" anchor="b">
            <a:normAutofit/>
          </a:bodyPr>
          <a:lstStyle>
            <a:lvl1pPr algn="l" defTabSz="457200" rtl="0" eaLnBrk="1" latinLnBrk="0" hangingPunct="1">
              <a:spcBef>
                <a:spcPct val="0"/>
              </a:spcBef>
              <a:buNone/>
              <a:defRPr kumimoji="1" sz="54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3200" dirty="0">
                <a:latin typeface="メイリオ" panose="020B0604030504040204" pitchFamily="50" charset="-128"/>
                <a:ea typeface="メイリオ" panose="020B0604030504040204" pitchFamily="50" charset="-128"/>
              </a:rPr>
              <a:t>データヘルス計画のねらい</a:t>
            </a:r>
          </a:p>
        </p:txBody>
      </p:sp>
      <p:sp>
        <p:nvSpPr>
          <p:cNvPr id="6" name="正方形/長方形 5">
            <a:extLst>
              <a:ext uri="{FF2B5EF4-FFF2-40B4-BE49-F238E27FC236}">
                <a16:creationId xmlns:a16="http://schemas.microsoft.com/office/drawing/2014/main" id="{E9DDE3D0-A59D-4CDF-A1E2-41976CFAB480}"/>
              </a:ext>
            </a:extLst>
          </p:cNvPr>
          <p:cNvSpPr/>
          <p:nvPr/>
        </p:nvSpPr>
        <p:spPr>
          <a:xfrm>
            <a:off x="707337" y="3237076"/>
            <a:ext cx="10609411" cy="718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dirty="0">
                <a:solidFill>
                  <a:schemeClr val="tx1"/>
                </a:solidFill>
                <a:latin typeface="メイリオ" panose="020B0604030504040204" pitchFamily="50" charset="-128"/>
                <a:ea typeface="メイリオ" panose="020B0604030504040204" pitchFamily="50" charset="-128"/>
              </a:rPr>
              <a:t>被保険者の「健康寿命の延伸」</a:t>
            </a:r>
            <a:r>
              <a:rPr kumimoji="1" lang="en-US" altLang="ja-JP" sz="2000" dirty="0">
                <a:solidFill>
                  <a:schemeClr val="tx1"/>
                </a:solidFill>
                <a:latin typeface="メイリオ" panose="020B0604030504040204" pitchFamily="50" charset="-128"/>
                <a:ea typeface="メイリオ" panose="020B0604030504040204" pitchFamily="50" charset="-128"/>
              </a:rPr>
              <a:t>(</a:t>
            </a:r>
            <a:r>
              <a:rPr lang="en-US" altLang="ja-JP" sz="1600" dirty="0">
                <a:solidFill>
                  <a:srgbClr val="FF0000"/>
                </a:solidFill>
                <a:latin typeface="HG創英角ｺﾞｼｯｸUB" panose="020B0909000000000000" pitchFamily="49" charset="-128"/>
                <a:ea typeface="HG創英角ｺﾞｼｯｸUB" panose="020B0909000000000000" pitchFamily="49" charset="-128"/>
              </a:rPr>
              <a:t>※</a:t>
            </a:r>
            <a:r>
              <a:rPr lang="ja-JP" altLang="en-US" sz="1600" dirty="0">
                <a:solidFill>
                  <a:srgbClr val="FF0000"/>
                </a:solidFill>
                <a:latin typeface="HG創英角ｺﾞｼｯｸUB" panose="020B0909000000000000" pitchFamily="49" charset="-128"/>
                <a:ea typeface="HG創英角ｺﾞｼｯｸUB" panose="020B0909000000000000" pitchFamily="49" charset="-128"/>
              </a:rPr>
              <a:t>生活習慣病予防と早期発見・早期治療</a:t>
            </a:r>
            <a:r>
              <a:rPr lang="en-US" altLang="ja-JP" sz="1600" dirty="0">
                <a:solidFill>
                  <a:srgbClr val="FF0000"/>
                </a:solidFill>
                <a:latin typeface="HG創英角ｺﾞｼｯｸUB" panose="020B0909000000000000" pitchFamily="49" charset="-128"/>
                <a:ea typeface="HG創英角ｺﾞｼｯｸUB" panose="020B0909000000000000" pitchFamily="49" charset="-128"/>
              </a:rPr>
              <a:t>)</a:t>
            </a:r>
            <a:r>
              <a:rPr kumimoji="1" lang="ja-JP" altLang="en-US" sz="2000" dirty="0">
                <a:solidFill>
                  <a:schemeClr val="tx1"/>
                </a:solidFill>
                <a:latin typeface="メイリオ" panose="020B0604030504040204" pitchFamily="50" charset="-128"/>
                <a:ea typeface="メイリオ" panose="020B0604030504040204" pitchFamily="50" charset="-128"/>
              </a:rPr>
              <a:t>と</a:t>
            </a:r>
            <a:endParaRPr kumimoji="1" lang="en-US" altLang="ja-JP" sz="2000" dirty="0">
              <a:solidFill>
                <a:schemeClr val="tx1"/>
              </a:solidFill>
              <a:latin typeface="メイリオ" panose="020B0604030504040204" pitchFamily="50" charset="-128"/>
              <a:ea typeface="メイリオ" panose="020B0604030504040204" pitchFamily="50" charset="-128"/>
            </a:endParaRPr>
          </a:p>
          <a:p>
            <a:r>
              <a:rPr kumimoji="1" lang="ja-JP" altLang="en-US" sz="2000" dirty="0">
                <a:solidFill>
                  <a:schemeClr val="tx1"/>
                </a:solidFill>
                <a:latin typeface="メイリオ" panose="020B0604030504040204" pitchFamily="50" charset="-128"/>
                <a:ea typeface="メイリオ" panose="020B0604030504040204" pitchFamily="50" charset="-128"/>
              </a:rPr>
              <a:t>               「医療費適正化」                                                     </a:t>
            </a:r>
            <a:r>
              <a:rPr kumimoji="1" lang="ja-JP" altLang="en-US" sz="1400" dirty="0">
                <a:solidFill>
                  <a:schemeClr val="tx1"/>
                </a:solidFill>
                <a:latin typeface="メイリオ" panose="020B0604030504040204" pitchFamily="50" charset="-128"/>
                <a:ea typeface="メイリオ" panose="020B0604030504040204" pitchFamily="50" charset="-128"/>
              </a:rPr>
              <a:t>を同時に図る</a:t>
            </a:r>
            <a:r>
              <a:rPr kumimoji="1" lang="ja-JP" altLang="en-US" sz="1200" dirty="0">
                <a:solidFill>
                  <a:schemeClr val="tx1"/>
                </a:solidFill>
                <a:latin typeface="メイリオ" panose="020B0604030504040204" pitchFamily="50" charset="-128"/>
                <a:ea typeface="メイリオ" panose="020B0604030504040204" pitchFamily="50" charset="-128"/>
              </a:rPr>
              <a:t>こと　　</a:t>
            </a:r>
            <a:endParaRPr kumimoji="1" lang="en-US" altLang="ja-JP" sz="1200" dirty="0">
              <a:solidFill>
                <a:srgbClr val="FF0000"/>
              </a:solidFill>
              <a:latin typeface="HG創英角ｺﾞｼｯｸUB" panose="020B0909000000000000" pitchFamily="49" charset="-128"/>
              <a:ea typeface="HG創英角ｺﾞｼｯｸUB" panose="020B0909000000000000" pitchFamily="49" charset="-128"/>
            </a:endParaRPr>
          </a:p>
        </p:txBody>
      </p:sp>
      <p:sp>
        <p:nvSpPr>
          <p:cNvPr id="7" name="タイトル 1">
            <a:extLst>
              <a:ext uri="{FF2B5EF4-FFF2-40B4-BE49-F238E27FC236}">
                <a16:creationId xmlns:a16="http://schemas.microsoft.com/office/drawing/2014/main" id="{DC9CFAC5-E2B9-48D5-984B-6D78C7969EFE}"/>
              </a:ext>
            </a:extLst>
          </p:cNvPr>
          <p:cNvSpPr txBox="1">
            <a:spLocks/>
          </p:cNvSpPr>
          <p:nvPr/>
        </p:nvSpPr>
        <p:spPr>
          <a:xfrm>
            <a:off x="682171" y="3921920"/>
            <a:ext cx="10912928" cy="64728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91440" tIns="45720" rIns="91440" bIns="45720" rtlCol="0" anchor="b">
            <a:normAutofit/>
          </a:bodyPr>
          <a:lstStyle>
            <a:lvl1pPr algn="l" defTabSz="457200" rtl="0" eaLnBrk="1" latinLnBrk="0" hangingPunct="1">
              <a:spcBef>
                <a:spcPct val="0"/>
              </a:spcBef>
              <a:buNone/>
              <a:defRPr kumimoji="1" sz="54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3200" dirty="0">
                <a:latin typeface="メイリオ" panose="020B0604030504040204" pitchFamily="50" charset="-128"/>
                <a:ea typeface="メイリオ" panose="020B0604030504040204" pitchFamily="50" charset="-128"/>
              </a:rPr>
              <a:t>第</a:t>
            </a:r>
            <a:r>
              <a:rPr lang="en-US" altLang="ja-JP" sz="3200" dirty="0">
                <a:latin typeface="メイリオ" panose="020B0604030504040204" pitchFamily="50" charset="-128"/>
                <a:ea typeface="メイリオ" panose="020B0604030504040204" pitchFamily="50" charset="-128"/>
              </a:rPr>
              <a:t>3</a:t>
            </a:r>
            <a:r>
              <a:rPr lang="ja-JP" altLang="en-US" sz="3200" dirty="0">
                <a:latin typeface="メイリオ" panose="020B0604030504040204" pitchFamily="50" charset="-128"/>
                <a:ea typeface="メイリオ" panose="020B0604030504040204" pitchFamily="50" charset="-128"/>
              </a:rPr>
              <a:t>期データヘルス計画の期間</a:t>
            </a:r>
          </a:p>
        </p:txBody>
      </p:sp>
      <p:sp>
        <p:nvSpPr>
          <p:cNvPr id="8" name="正方形/長方形 7">
            <a:extLst>
              <a:ext uri="{FF2B5EF4-FFF2-40B4-BE49-F238E27FC236}">
                <a16:creationId xmlns:a16="http://schemas.microsoft.com/office/drawing/2014/main" id="{B95AE54C-1AC7-4523-8F6A-C0A19E062353}"/>
              </a:ext>
            </a:extLst>
          </p:cNvPr>
          <p:cNvSpPr/>
          <p:nvPr/>
        </p:nvSpPr>
        <p:spPr>
          <a:xfrm>
            <a:off x="682171" y="4622781"/>
            <a:ext cx="8979626" cy="3351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メイリオ" panose="020B0604030504040204" pitchFamily="50" charset="-128"/>
                <a:ea typeface="メイリオ" panose="020B0604030504040204" pitchFamily="50" charset="-128"/>
              </a:rPr>
              <a:t>令和６～１１年度　　　　　　　　　</a:t>
            </a:r>
            <a:r>
              <a:rPr kumimoji="1" lang="en-US" altLang="ja-JP" sz="1400" dirty="0">
                <a:solidFill>
                  <a:schemeClr val="tx1"/>
                </a:solidFill>
                <a:latin typeface="メイリオ" panose="020B0604030504040204" pitchFamily="50" charset="-128"/>
                <a:ea typeface="メイリオ" panose="020B0604030504040204" pitchFamily="50" charset="-128"/>
              </a:rPr>
              <a:t>※</a:t>
            </a:r>
            <a:r>
              <a:rPr kumimoji="1" lang="ja-JP" altLang="en-US" sz="1400" dirty="0">
                <a:solidFill>
                  <a:schemeClr val="tx1"/>
                </a:solidFill>
                <a:latin typeface="メイリオ" panose="020B0604030504040204" pitchFamily="50" charset="-128"/>
                <a:ea typeface="メイリオ" panose="020B0604030504040204" pitchFamily="50" charset="-128"/>
              </a:rPr>
              <a:t>第１期計画：平成</a:t>
            </a:r>
            <a:r>
              <a:rPr kumimoji="1" lang="en-US" altLang="ja-JP" sz="1400" dirty="0">
                <a:solidFill>
                  <a:schemeClr val="tx1"/>
                </a:solidFill>
                <a:latin typeface="メイリオ" panose="020B0604030504040204" pitchFamily="50" charset="-128"/>
                <a:ea typeface="メイリオ" panose="020B0604030504040204" pitchFamily="50" charset="-128"/>
              </a:rPr>
              <a:t>27</a:t>
            </a:r>
            <a:r>
              <a:rPr kumimoji="1" lang="ja-JP" altLang="en-US" sz="1400" dirty="0">
                <a:solidFill>
                  <a:schemeClr val="tx1"/>
                </a:solidFill>
                <a:latin typeface="メイリオ" panose="020B0604030504040204" pitchFamily="50" charset="-128"/>
                <a:ea typeface="メイリオ" panose="020B0604030504040204" pitchFamily="50" charset="-128"/>
              </a:rPr>
              <a:t>～</a:t>
            </a:r>
            <a:r>
              <a:rPr kumimoji="1" lang="en-US" altLang="ja-JP" sz="1400" dirty="0">
                <a:solidFill>
                  <a:schemeClr val="tx1"/>
                </a:solidFill>
                <a:latin typeface="メイリオ" panose="020B0604030504040204" pitchFamily="50" charset="-128"/>
                <a:ea typeface="メイリオ" panose="020B0604030504040204" pitchFamily="50" charset="-128"/>
              </a:rPr>
              <a:t>29</a:t>
            </a:r>
            <a:r>
              <a:rPr kumimoji="1" lang="ja-JP" altLang="en-US" sz="1400" dirty="0">
                <a:solidFill>
                  <a:schemeClr val="tx1"/>
                </a:solidFill>
                <a:latin typeface="メイリオ" panose="020B0604030504040204" pitchFamily="50" charset="-128"/>
                <a:ea typeface="メイリオ" panose="020B0604030504040204" pitchFamily="50" charset="-128"/>
              </a:rPr>
              <a:t>年度　　第２期計画：平成</a:t>
            </a:r>
            <a:r>
              <a:rPr kumimoji="1" lang="en-US" altLang="ja-JP" sz="1400" dirty="0">
                <a:solidFill>
                  <a:schemeClr val="tx1"/>
                </a:solidFill>
                <a:latin typeface="メイリオ" panose="020B0604030504040204" pitchFamily="50" charset="-128"/>
                <a:ea typeface="メイリオ" panose="020B0604030504040204" pitchFamily="50" charset="-128"/>
              </a:rPr>
              <a:t>30</a:t>
            </a:r>
            <a:r>
              <a:rPr kumimoji="1" lang="ja-JP" altLang="en-US" sz="1400" dirty="0">
                <a:solidFill>
                  <a:schemeClr val="tx1"/>
                </a:solidFill>
                <a:latin typeface="メイリオ" panose="020B0604030504040204" pitchFamily="50" charset="-128"/>
                <a:ea typeface="メイリオ" panose="020B0604030504040204" pitchFamily="50" charset="-128"/>
              </a:rPr>
              <a:t>～令和５年度</a:t>
            </a:r>
            <a:endParaRPr kumimoji="1" lang="en-US" altLang="ja-JP" sz="1400" dirty="0">
              <a:solidFill>
                <a:schemeClr val="tx1"/>
              </a:solidFill>
              <a:latin typeface="メイリオ" panose="020B0604030504040204" pitchFamily="50" charset="-128"/>
              <a:ea typeface="メイリオ" panose="020B0604030504040204" pitchFamily="50" charset="-128"/>
            </a:endParaRPr>
          </a:p>
        </p:txBody>
      </p:sp>
      <p:sp>
        <p:nvSpPr>
          <p:cNvPr id="9" name="タイトル 1">
            <a:extLst>
              <a:ext uri="{FF2B5EF4-FFF2-40B4-BE49-F238E27FC236}">
                <a16:creationId xmlns:a16="http://schemas.microsoft.com/office/drawing/2014/main" id="{CFB75120-202A-43BB-BBC9-BC8EC5D371E2}"/>
              </a:ext>
            </a:extLst>
          </p:cNvPr>
          <p:cNvSpPr txBox="1">
            <a:spLocks/>
          </p:cNvSpPr>
          <p:nvPr/>
        </p:nvSpPr>
        <p:spPr>
          <a:xfrm>
            <a:off x="682171" y="4989592"/>
            <a:ext cx="10912928" cy="64728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91440" tIns="45720" rIns="91440" bIns="45720" rtlCol="0" anchor="b">
            <a:normAutofit/>
          </a:bodyPr>
          <a:lstStyle>
            <a:lvl1pPr algn="l" defTabSz="457200" rtl="0" eaLnBrk="1" latinLnBrk="0" hangingPunct="1">
              <a:spcBef>
                <a:spcPct val="0"/>
              </a:spcBef>
              <a:buNone/>
              <a:defRPr kumimoji="1" sz="54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3200" dirty="0">
                <a:latin typeface="メイリオ" panose="020B0604030504040204" pitchFamily="50" charset="-128"/>
                <a:ea typeface="メイリオ" panose="020B0604030504040204" pitchFamily="50" charset="-128"/>
              </a:rPr>
              <a:t>第</a:t>
            </a:r>
            <a:r>
              <a:rPr lang="en-US" altLang="ja-JP" sz="3200" dirty="0">
                <a:latin typeface="メイリオ" panose="020B0604030504040204" pitchFamily="50" charset="-128"/>
                <a:ea typeface="メイリオ" panose="020B0604030504040204" pitchFamily="50" charset="-128"/>
              </a:rPr>
              <a:t>3</a:t>
            </a:r>
            <a:r>
              <a:rPr lang="ja-JP" altLang="en-US" sz="3200" dirty="0">
                <a:latin typeface="メイリオ" panose="020B0604030504040204" pitchFamily="50" charset="-128"/>
                <a:ea typeface="メイリオ" panose="020B0604030504040204" pitchFamily="50" charset="-128"/>
              </a:rPr>
              <a:t>期データヘルス計画と第４期特定健康診査等実施計画</a:t>
            </a:r>
          </a:p>
        </p:txBody>
      </p:sp>
      <p:sp>
        <p:nvSpPr>
          <p:cNvPr id="10" name="正方形/長方形 9">
            <a:extLst>
              <a:ext uri="{FF2B5EF4-FFF2-40B4-BE49-F238E27FC236}">
                <a16:creationId xmlns:a16="http://schemas.microsoft.com/office/drawing/2014/main" id="{CC63E15F-1E7D-4EDD-B96D-88EFC380AFE8}"/>
              </a:ext>
            </a:extLst>
          </p:cNvPr>
          <p:cNvSpPr/>
          <p:nvPr/>
        </p:nvSpPr>
        <p:spPr>
          <a:xfrm>
            <a:off x="611048" y="5775257"/>
            <a:ext cx="10912927" cy="647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solidFill>
                  <a:schemeClr val="tx1"/>
                </a:solidFill>
                <a:latin typeface="メイリオ" panose="020B0604030504040204" pitchFamily="50" charset="-128"/>
                <a:ea typeface="メイリオ" panose="020B0604030504040204" pitchFamily="50" charset="-128"/>
              </a:rPr>
              <a:t>「データヘルス計画」は保健事業の全体計画であり、「特定健康診査等実施計画」は保健事業の中核である特定健診、特定保健指導の具体的な実施方法等を定める。両計画は、相互に連携し策定することが望ましいとされており、坂井市では、「第３期坂井市国民健康保険データヘルス計画・第４期坂井市特定健康診査等実施計画」を一体的に策定した。</a:t>
            </a:r>
            <a:endParaRPr kumimoji="1"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E01BE478-0940-436B-BE6A-1E024EA50F71}"/>
              </a:ext>
            </a:extLst>
          </p:cNvPr>
          <p:cNvSpPr txBox="1"/>
          <p:nvPr/>
        </p:nvSpPr>
        <p:spPr>
          <a:xfrm>
            <a:off x="10529365" y="285706"/>
            <a:ext cx="994610" cy="400110"/>
          </a:xfrm>
          <a:prstGeom prst="rect">
            <a:avLst/>
          </a:prstGeom>
          <a:noFill/>
          <a:ln>
            <a:solidFill>
              <a:schemeClr val="tx1"/>
            </a:solidFill>
          </a:ln>
        </p:spPr>
        <p:txBody>
          <a:bodyPr wrap="square" rtlCol="0">
            <a:spAutoFit/>
          </a:bodyPr>
          <a:lstStyle/>
          <a:p>
            <a:pPr algn="ctr"/>
            <a:r>
              <a:rPr lang="ja-JP" altLang="en-US" sz="2000" dirty="0">
                <a:latin typeface="メイリオ" panose="020B0604030504040204" pitchFamily="50" charset="-128"/>
                <a:ea typeface="メイリオ" panose="020B0604030504040204" pitchFamily="50" charset="-128"/>
              </a:rPr>
              <a:t>資料７</a:t>
            </a:r>
            <a:endParaRPr lang="en-US" altLang="ja-JP"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38619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CD19ABE-1B96-4FDA-A795-CD6E153F0498}"/>
              </a:ext>
            </a:extLst>
          </p:cNvPr>
          <p:cNvSpPr txBox="1">
            <a:spLocks/>
          </p:cNvSpPr>
          <p:nvPr/>
        </p:nvSpPr>
        <p:spPr>
          <a:xfrm>
            <a:off x="639535" y="545033"/>
            <a:ext cx="10912929" cy="64728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91440" tIns="45720" rIns="91440" bIns="45720" rtlCol="0" anchor="b">
            <a:normAutofit/>
          </a:bodyPr>
          <a:lstStyle>
            <a:lvl1pPr algn="l" defTabSz="457200" rtl="0" eaLnBrk="1" latinLnBrk="0" hangingPunct="1">
              <a:spcBef>
                <a:spcPct val="0"/>
              </a:spcBef>
              <a:buNone/>
              <a:defRPr kumimoji="1" sz="54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3200" dirty="0">
                <a:latin typeface="メイリオ" panose="020B0604030504040204" pitchFamily="50" charset="-128"/>
                <a:ea typeface="メイリオ" panose="020B0604030504040204" pitchFamily="50" charset="-128"/>
              </a:rPr>
              <a:t>健康増進計画・データヘルス計画の位置づけ</a:t>
            </a:r>
          </a:p>
        </p:txBody>
      </p:sp>
      <p:sp>
        <p:nvSpPr>
          <p:cNvPr id="3" name="正方形/長方形 2">
            <a:extLst>
              <a:ext uri="{FF2B5EF4-FFF2-40B4-BE49-F238E27FC236}">
                <a16:creationId xmlns:a16="http://schemas.microsoft.com/office/drawing/2014/main" id="{6122E7E9-716A-409F-87B7-D9B55C835772}"/>
              </a:ext>
            </a:extLst>
          </p:cNvPr>
          <p:cNvSpPr/>
          <p:nvPr/>
        </p:nvSpPr>
        <p:spPr>
          <a:xfrm>
            <a:off x="639534" y="1384366"/>
            <a:ext cx="10912929" cy="3697084"/>
          </a:xfrm>
          <a:prstGeom prst="rect">
            <a:avLst/>
          </a:prstGeom>
          <a:solidFill>
            <a:schemeClr val="accent4">
              <a:lumMod val="20000"/>
              <a:lumOff val="80000"/>
            </a:schemeClr>
          </a:solidFill>
          <a:ln w="28575">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 name="テキスト ボックス 2">
            <a:extLst>
              <a:ext uri="{FF2B5EF4-FFF2-40B4-BE49-F238E27FC236}">
                <a16:creationId xmlns:a16="http://schemas.microsoft.com/office/drawing/2014/main" id="{CC4625C8-AC55-4756-8803-5393E508052F}"/>
              </a:ext>
            </a:extLst>
          </p:cNvPr>
          <p:cNvSpPr txBox="1">
            <a:spLocks noChangeArrowheads="1"/>
          </p:cNvSpPr>
          <p:nvPr/>
        </p:nvSpPr>
        <p:spPr bwMode="auto">
          <a:xfrm>
            <a:off x="2428965" y="1435197"/>
            <a:ext cx="2133600" cy="536530"/>
          </a:xfrm>
          <a:prstGeom prst="rect">
            <a:avLst/>
          </a:prstGeom>
          <a:solidFill>
            <a:schemeClr val="accent4">
              <a:lumMod val="20000"/>
              <a:lumOff val="80000"/>
            </a:schemeClr>
          </a:solidFill>
          <a:ln w="19050">
            <a:noFill/>
            <a:miter lim="800000"/>
            <a:headEnd/>
            <a:tailEnd/>
          </a:ln>
        </p:spPr>
        <p:txBody>
          <a:bodyPr rot="0" vert="horz" wrap="square" lIns="91440" tIns="45720" rIns="91440" bIns="45720" anchor="ctr" anchorCtr="0">
            <a:noAutofit/>
          </a:bodyPr>
          <a:lstStyle/>
          <a:p>
            <a:pPr algn="ctr">
              <a:spcAft>
                <a:spcPts val="0"/>
              </a:spcAft>
            </a:pPr>
            <a:r>
              <a:rPr lang="ja-JP" sz="1400" kern="100" dirty="0">
                <a:effectLst/>
                <a:latin typeface="游明朝" panose="02020400000000000000" pitchFamily="18" charset="-128"/>
                <a:ea typeface="HGP創英角ｺﾞｼｯｸUB" panose="020B0900000000000000" pitchFamily="50" charset="-128"/>
                <a:cs typeface="Times New Roman" panose="02020603050405020304" pitchFamily="18" charset="0"/>
              </a:rPr>
              <a:t>坂井市民　　</a:t>
            </a:r>
            <a:r>
              <a:rPr lang="en-US" sz="1400" kern="100" dirty="0">
                <a:effectLst/>
                <a:latin typeface="游明朝" panose="02020400000000000000" pitchFamily="18" charset="-128"/>
                <a:ea typeface="HGP創英角ｺﾞｼｯｸUB" panose="020B0900000000000000" pitchFamily="50" charset="-128"/>
                <a:cs typeface="Times New Roman" panose="02020603050405020304" pitchFamily="18" charset="0"/>
              </a:rPr>
              <a:t>89,102</a:t>
            </a:r>
            <a:r>
              <a:rPr lang="ja-JP" sz="1400" kern="100" dirty="0">
                <a:effectLst/>
                <a:latin typeface="游明朝" panose="02020400000000000000" pitchFamily="18" charset="-128"/>
                <a:ea typeface="HGP創英角ｺﾞｼｯｸUB" panose="020B0900000000000000" pitchFamily="50" charset="-128"/>
                <a:cs typeface="Times New Roman" panose="02020603050405020304" pitchFamily="18" charset="0"/>
              </a:rPr>
              <a:t>人</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5" name="正方形/長方形 4">
            <a:extLst>
              <a:ext uri="{FF2B5EF4-FFF2-40B4-BE49-F238E27FC236}">
                <a16:creationId xmlns:a16="http://schemas.microsoft.com/office/drawing/2014/main" id="{F83CD7D2-345B-4883-904C-E3866A8E87CB}"/>
              </a:ext>
            </a:extLst>
          </p:cNvPr>
          <p:cNvSpPr/>
          <p:nvPr/>
        </p:nvSpPr>
        <p:spPr>
          <a:xfrm>
            <a:off x="803138" y="2035988"/>
            <a:ext cx="10179525" cy="2831120"/>
          </a:xfrm>
          <a:prstGeom prst="rect">
            <a:avLst/>
          </a:prstGeom>
          <a:solidFill>
            <a:schemeClr val="accent5">
              <a:lumMod val="40000"/>
              <a:lumOff val="60000"/>
            </a:schemeClr>
          </a:solidFill>
          <a:ln w="28575">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 name="テキスト ボックス 2">
            <a:extLst>
              <a:ext uri="{FF2B5EF4-FFF2-40B4-BE49-F238E27FC236}">
                <a16:creationId xmlns:a16="http://schemas.microsoft.com/office/drawing/2014/main" id="{65F167BE-8EFA-4D14-9053-EBEDD33115B2}"/>
              </a:ext>
            </a:extLst>
          </p:cNvPr>
          <p:cNvSpPr txBox="1">
            <a:spLocks noChangeArrowheads="1"/>
          </p:cNvSpPr>
          <p:nvPr/>
        </p:nvSpPr>
        <p:spPr bwMode="auto">
          <a:xfrm>
            <a:off x="3081154" y="2238559"/>
            <a:ext cx="4704307" cy="348364"/>
          </a:xfrm>
          <a:prstGeom prst="rect">
            <a:avLst/>
          </a:prstGeom>
          <a:solidFill>
            <a:schemeClr val="accent5">
              <a:lumMod val="40000"/>
              <a:lumOff val="60000"/>
            </a:schemeClr>
          </a:solidFill>
          <a:ln w="19050">
            <a:noFill/>
            <a:miter lim="800000"/>
            <a:headEnd/>
            <a:tailEnd/>
          </a:ln>
        </p:spPr>
        <p:txBody>
          <a:bodyPr rot="0" vert="horz" wrap="square" lIns="91440" tIns="45720" rIns="91440" bIns="45720" anchor="t" anchorCtr="0">
            <a:noAutofit/>
          </a:bodyPr>
          <a:lstStyle/>
          <a:p>
            <a:pPr algn="just">
              <a:spcAft>
                <a:spcPts val="0"/>
              </a:spcAft>
            </a:pPr>
            <a:r>
              <a:rPr lang="ja-JP" sz="1200" kern="100" dirty="0">
                <a:effectLst/>
                <a:latin typeface="游明朝" panose="02020400000000000000" pitchFamily="18" charset="-128"/>
                <a:ea typeface="HGPｺﾞｼｯｸM" panose="020B0600000000000000" pitchFamily="50" charset="-128"/>
                <a:cs typeface="Times New Roman" panose="02020603050405020304" pitchFamily="18" charset="0"/>
              </a:rPr>
              <a:t>坂井市国保被保険者　　</a:t>
            </a:r>
            <a:r>
              <a:rPr lang="en-US" sz="1200" kern="100" dirty="0">
                <a:effectLst/>
                <a:latin typeface="游明朝" panose="02020400000000000000" pitchFamily="18" charset="-128"/>
                <a:ea typeface="HGPｺﾞｼｯｸM" panose="020B0600000000000000" pitchFamily="50" charset="-128"/>
                <a:cs typeface="Times New Roman" panose="02020603050405020304" pitchFamily="18" charset="0"/>
              </a:rPr>
              <a:t>14,419</a:t>
            </a:r>
            <a:r>
              <a:rPr lang="ja-JP" sz="1050" kern="100" dirty="0">
                <a:effectLst/>
                <a:latin typeface="游明朝" panose="02020400000000000000" pitchFamily="18" charset="-128"/>
                <a:ea typeface="HGPｺﾞｼｯｸM" panose="020B0600000000000000" pitchFamily="50" charset="-128"/>
                <a:cs typeface="Times New Roman" panose="02020603050405020304" pitchFamily="18" charset="0"/>
              </a:rPr>
              <a:t>人</a:t>
            </a:r>
            <a:r>
              <a:rPr lang="ja-JP" altLang="en-US" sz="1050" kern="100" dirty="0">
                <a:effectLst/>
                <a:latin typeface="游明朝" panose="02020400000000000000" pitchFamily="18" charset="-128"/>
                <a:ea typeface="HGPｺﾞｼｯｸM" panose="020B0600000000000000" pitchFamily="50" charset="-128"/>
                <a:cs typeface="Times New Roman" panose="02020603050405020304" pitchFamily="18" charset="0"/>
              </a:rPr>
              <a:t>　</a:t>
            </a:r>
            <a:r>
              <a:rPr lang="ja-JP" sz="1050" kern="100" dirty="0">
                <a:effectLst/>
                <a:latin typeface="游明朝" panose="02020400000000000000" pitchFamily="18" charset="-128"/>
                <a:ea typeface="HG丸ｺﾞｼｯｸM-PRO" panose="020F0600000000000000" pitchFamily="50" charset="-128"/>
                <a:cs typeface="Times New Roman" panose="02020603050405020304" pitchFamily="18" charset="0"/>
              </a:rPr>
              <a:t>【全人口の</a:t>
            </a:r>
            <a:r>
              <a:rPr lang="en-US" sz="1200" kern="100" dirty="0">
                <a:effectLst/>
                <a:latin typeface="HGP創英角ｺﾞｼｯｸUB" panose="020B0900000000000000" pitchFamily="50" charset="-128"/>
                <a:ea typeface="游明朝" panose="02020400000000000000" pitchFamily="18" charset="-128"/>
                <a:cs typeface="Times New Roman" panose="02020603050405020304" pitchFamily="18" charset="0"/>
              </a:rPr>
              <a:t>16.2</a:t>
            </a:r>
            <a:r>
              <a:rPr lang="ja-JP" sz="1200" kern="100" dirty="0">
                <a:effectLst/>
                <a:latin typeface="游明朝" panose="02020400000000000000" pitchFamily="18" charset="-128"/>
                <a:ea typeface="HGP創英角ｺﾞｼｯｸUB" panose="020B0900000000000000" pitchFamily="50" charset="-128"/>
                <a:cs typeface="Times New Roman" panose="02020603050405020304" pitchFamily="18" charset="0"/>
              </a:rPr>
              <a:t>％</a:t>
            </a:r>
            <a:r>
              <a:rPr lang="ja-JP" sz="1050" kern="100" dirty="0">
                <a:effectLst/>
                <a:latin typeface="游明朝" panose="02020400000000000000" pitchFamily="18" charset="-128"/>
                <a:ea typeface="HG丸ｺﾞｼｯｸM-PRO" panose="020F0600000000000000" pitchFamily="50" charset="-128"/>
                <a:cs typeface="Times New Roman" panose="02020603050405020304" pitchFamily="18" charset="0"/>
              </a:rPr>
              <a:t>】</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7" name="正方形/長方形 6">
            <a:extLst>
              <a:ext uri="{FF2B5EF4-FFF2-40B4-BE49-F238E27FC236}">
                <a16:creationId xmlns:a16="http://schemas.microsoft.com/office/drawing/2014/main" id="{82D39812-3B0C-4CC0-96A6-0BA146DFF5C9}"/>
              </a:ext>
            </a:extLst>
          </p:cNvPr>
          <p:cNvSpPr/>
          <p:nvPr/>
        </p:nvSpPr>
        <p:spPr>
          <a:xfrm>
            <a:off x="1110190" y="2738052"/>
            <a:ext cx="7289227" cy="1844372"/>
          </a:xfrm>
          <a:prstGeom prst="rect">
            <a:avLst/>
          </a:prstGeom>
          <a:solidFill>
            <a:schemeClr val="accent6">
              <a:lumMod val="40000"/>
              <a:lumOff val="60000"/>
            </a:schemeClr>
          </a:solidFill>
          <a:ln w="28575">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8" name="テキスト ボックス 2">
            <a:extLst>
              <a:ext uri="{FF2B5EF4-FFF2-40B4-BE49-F238E27FC236}">
                <a16:creationId xmlns:a16="http://schemas.microsoft.com/office/drawing/2014/main" id="{697A0BB8-D47C-42DC-B033-A818695DF2FA}"/>
              </a:ext>
            </a:extLst>
          </p:cNvPr>
          <p:cNvSpPr txBox="1">
            <a:spLocks noChangeArrowheads="1"/>
          </p:cNvSpPr>
          <p:nvPr/>
        </p:nvSpPr>
        <p:spPr bwMode="auto">
          <a:xfrm>
            <a:off x="3360784" y="2891404"/>
            <a:ext cx="4476930" cy="291117"/>
          </a:xfrm>
          <a:prstGeom prst="rect">
            <a:avLst/>
          </a:prstGeom>
          <a:solidFill>
            <a:schemeClr val="accent6">
              <a:lumMod val="40000"/>
              <a:lumOff val="60000"/>
            </a:schemeClr>
          </a:solidFill>
          <a:ln w="19050">
            <a:noFill/>
            <a:miter lim="800000"/>
            <a:headEnd/>
            <a:tailEnd/>
          </a:ln>
        </p:spPr>
        <p:txBody>
          <a:bodyPr rot="0" vert="horz" wrap="square" lIns="91440" tIns="45720" rIns="91440" bIns="45720" anchor="t" anchorCtr="0">
            <a:noAutofit/>
          </a:bodyPr>
          <a:lstStyle/>
          <a:p>
            <a:pPr algn="just">
              <a:spcAft>
                <a:spcPts val="0"/>
              </a:spcAft>
            </a:pPr>
            <a:r>
              <a:rPr lang="ja-JP" sz="1200" kern="100" dirty="0">
                <a:effectLst/>
                <a:latin typeface="游明朝" panose="02020400000000000000" pitchFamily="18" charset="-128"/>
                <a:ea typeface="HGPｺﾞｼｯｸM" panose="020B0600000000000000" pitchFamily="50" charset="-128"/>
                <a:cs typeface="Times New Roman" panose="02020603050405020304" pitchFamily="18" charset="0"/>
              </a:rPr>
              <a:t>健診対象者（</a:t>
            </a:r>
            <a:r>
              <a:rPr lang="en-US" sz="1200" kern="100" dirty="0">
                <a:effectLst/>
                <a:latin typeface="游明朝" panose="02020400000000000000" pitchFamily="18" charset="-128"/>
                <a:ea typeface="HGPｺﾞｼｯｸM" panose="020B0600000000000000" pitchFamily="50" charset="-128"/>
                <a:cs typeface="Times New Roman" panose="02020603050405020304" pitchFamily="18" charset="0"/>
              </a:rPr>
              <a:t>40</a:t>
            </a:r>
            <a:r>
              <a:rPr lang="ja-JP" sz="1200" kern="100" dirty="0">
                <a:effectLst/>
                <a:latin typeface="游明朝" panose="02020400000000000000" pitchFamily="18" charset="-128"/>
                <a:ea typeface="HGPｺﾞｼｯｸM" panose="020B0600000000000000" pitchFamily="50" charset="-128"/>
                <a:cs typeface="Times New Roman" panose="02020603050405020304" pitchFamily="18" charset="0"/>
              </a:rPr>
              <a:t>歳以上）　　</a:t>
            </a:r>
            <a:r>
              <a:rPr lang="en-US" sz="1200" kern="100" dirty="0">
                <a:effectLst/>
                <a:latin typeface="游明朝" panose="02020400000000000000" pitchFamily="18" charset="-128"/>
                <a:ea typeface="HGPｺﾞｼｯｸM" panose="020B0600000000000000" pitchFamily="50" charset="-128"/>
                <a:cs typeface="Times New Roman" panose="02020603050405020304" pitchFamily="18" charset="0"/>
              </a:rPr>
              <a:t>10,801</a:t>
            </a:r>
            <a:r>
              <a:rPr lang="ja-JP" sz="1050" kern="100" dirty="0">
                <a:effectLst/>
                <a:latin typeface="游明朝" panose="02020400000000000000" pitchFamily="18" charset="-128"/>
                <a:ea typeface="HGPｺﾞｼｯｸM" panose="020B0600000000000000" pitchFamily="50" charset="-128"/>
                <a:cs typeface="Times New Roman" panose="02020603050405020304" pitchFamily="18" charset="0"/>
              </a:rPr>
              <a:t>人</a:t>
            </a:r>
            <a:r>
              <a:rPr lang="ja-JP" altLang="en-US" sz="1050" kern="100" dirty="0">
                <a:effectLst/>
                <a:latin typeface="游明朝" panose="02020400000000000000" pitchFamily="18" charset="-128"/>
                <a:ea typeface="HGPｺﾞｼｯｸM" panose="020B0600000000000000" pitchFamily="50" charset="-128"/>
                <a:cs typeface="Times New Roman" panose="02020603050405020304" pitchFamily="18" charset="0"/>
              </a:rPr>
              <a:t>　　</a:t>
            </a:r>
            <a:r>
              <a:rPr lang="ja-JP" sz="1050" kern="100" dirty="0">
                <a:effectLst/>
                <a:latin typeface="游明朝" panose="02020400000000000000" pitchFamily="18" charset="-128"/>
                <a:ea typeface="HG丸ｺﾞｼｯｸM-PRO" panose="020F0600000000000000" pitchFamily="50" charset="-128"/>
                <a:cs typeface="Times New Roman" panose="02020603050405020304" pitchFamily="18" charset="0"/>
              </a:rPr>
              <a:t>【全人口の</a:t>
            </a:r>
            <a:r>
              <a:rPr lang="en-US" sz="1200" kern="100" dirty="0">
                <a:effectLst/>
                <a:latin typeface="HGP創英角ｺﾞｼｯｸUB" panose="020B0900000000000000" pitchFamily="50" charset="-128"/>
                <a:ea typeface="游明朝" panose="02020400000000000000" pitchFamily="18" charset="-128"/>
                <a:cs typeface="Times New Roman" panose="02020603050405020304" pitchFamily="18" charset="0"/>
              </a:rPr>
              <a:t>12.1</a:t>
            </a:r>
            <a:r>
              <a:rPr lang="ja-JP" sz="1200" kern="100" dirty="0">
                <a:effectLst/>
                <a:latin typeface="游明朝" panose="02020400000000000000" pitchFamily="18" charset="-128"/>
                <a:ea typeface="HGP創英角ｺﾞｼｯｸUB" panose="020B0900000000000000" pitchFamily="50" charset="-128"/>
                <a:cs typeface="Times New Roman" panose="02020603050405020304" pitchFamily="18" charset="0"/>
              </a:rPr>
              <a:t>％</a:t>
            </a:r>
            <a:r>
              <a:rPr lang="ja-JP" sz="1050" kern="100" dirty="0">
                <a:effectLst/>
                <a:latin typeface="游明朝" panose="02020400000000000000" pitchFamily="18" charset="-128"/>
                <a:ea typeface="HG丸ｺﾞｼｯｸM-PRO" panose="020F0600000000000000" pitchFamily="50" charset="-128"/>
                <a:cs typeface="Times New Roman" panose="02020603050405020304" pitchFamily="18" charset="0"/>
              </a:rPr>
              <a:t>】</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9" name="テキスト ボックス 2">
            <a:extLst>
              <a:ext uri="{FF2B5EF4-FFF2-40B4-BE49-F238E27FC236}">
                <a16:creationId xmlns:a16="http://schemas.microsoft.com/office/drawing/2014/main" id="{4C9E5084-83D9-4055-BE39-DC441F0802E9}"/>
              </a:ext>
            </a:extLst>
          </p:cNvPr>
          <p:cNvSpPr txBox="1">
            <a:spLocks noChangeArrowheads="1"/>
          </p:cNvSpPr>
          <p:nvPr/>
        </p:nvSpPr>
        <p:spPr bwMode="auto">
          <a:xfrm>
            <a:off x="803138" y="1509939"/>
            <a:ext cx="1514475" cy="376449"/>
          </a:xfrm>
          <a:prstGeom prst="rect">
            <a:avLst/>
          </a:prstGeom>
          <a:solidFill>
            <a:schemeClr val="accent4">
              <a:lumMod val="60000"/>
              <a:lumOff val="40000"/>
            </a:schemeClr>
          </a:solidFill>
          <a:ln w="25400" cmpd="dbl">
            <a:solidFill>
              <a:srgbClr val="000000"/>
            </a:solidFill>
            <a:miter lim="800000"/>
            <a:headEnd/>
            <a:tailEnd/>
          </a:ln>
        </p:spPr>
        <p:txBody>
          <a:bodyPr rot="0" vert="horz" wrap="square" lIns="91440" tIns="45720" rIns="91440" bIns="45720" anchor="t" anchorCtr="0">
            <a:noAutofit/>
          </a:bodyPr>
          <a:lstStyle/>
          <a:p>
            <a:pPr algn="ctr">
              <a:spcAft>
                <a:spcPts val="0"/>
              </a:spcAft>
            </a:pPr>
            <a:r>
              <a:rPr lang="ja-JP" sz="1600" kern="100" dirty="0">
                <a:effectLst/>
                <a:latin typeface="游明朝" panose="02020400000000000000" pitchFamily="18" charset="-128"/>
                <a:ea typeface="HGP創英角ｺﾞｼｯｸUB" panose="020B0900000000000000" pitchFamily="50" charset="-128"/>
                <a:cs typeface="Times New Roman" panose="02020603050405020304" pitchFamily="18" charset="0"/>
              </a:rPr>
              <a:t>健康増進計画</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0" name="テキスト ボックス 2">
            <a:extLst>
              <a:ext uri="{FF2B5EF4-FFF2-40B4-BE49-F238E27FC236}">
                <a16:creationId xmlns:a16="http://schemas.microsoft.com/office/drawing/2014/main" id="{7E9F3C07-1798-4BE0-A7E9-5C329B5EDC99}"/>
              </a:ext>
            </a:extLst>
          </p:cNvPr>
          <p:cNvSpPr txBox="1">
            <a:spLocks noChangeArrowheads="1"/>
          </p:cNvSpPr>
          <p:nvPr/>
        </p:nvSpPr>
        <p:spPr bwMode="auto">
          <a:xfrm>
            <a:off x="1106261" y="2220870"/>
            <a:ext cx="1743075" cy="352508"/>
          </a:xfrm>
          <a:prstGeom prst="rect">
            <a:avLst/>
          </a:prstGeom>
          <a:solidFill>
            <a:schemeClr val="accent1">
              <a:lumMod val="60000"/>
              <a:lumOff val="40000"/>
            </a:schemeClr>
          </a:solidFill>
          <a:ln w="25400" cmpd="dbl">
            <a:solidFill>
              <a:srgbClr val="000000"/>
            </a:solidFill>
            <a:miter lim="800000"/>
            <a:headEnd/>
            <a:tailEnd/>
          </a:ln>
        </p:spPr>
        <p:txBody>
          <a:bodyPr rot="0" vert="horz" wrap="square" lIns="91440" tIns="45720" rIns="91440" bIns="45720" anchor="t" anchorCtr="0">
            <a:noAutofit/>
          </a:bodyPr>
          <a:lstStyle/>
          <a:p>
            <a:pPr algn="ctr">
              <a:spcAft>
                <a:spcPts val="0"/>
              </a:spcAft>
            </a:pPr>
            <a:r>
              <a:rPr lang="ja-JP" sz="1400" kern="100" dirty="0">
                <a:effectLst/>
                <a:latin typeface="游明朝" panose="02020400000000000000" pitchFamily="18" charset="-128"/>
                <a:ea typeface="HGP創英角ｺﾞｼｯｸUB" panose="020B0900000000000000" pitchFamily="50" charset="-128"/>
                <a:cs typeface="Times New Roman" panose="02020603050405020304" pitchFamily="18" charset="0"/>
              </a:rPr>
              <a:t>データヘルス計画</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1" name="テキスト ボックス 2">
            <a:extLst>
              <a:ext uri="{FF2B5EF4-FFF2-40B4-BE49-F238E27FC236}">
                <a16:creationId xmlns:a16="http://schemas.microsoft.com/office/drawing/2014/main" id="{40AFF3E2-2629-4AB6-81A4-98AC8AB34278}"/>
              </a:ext>
            </a:extLst>
          </p:cNvPr>
          <p:cNvSpPr txBox="1">
            <a:spLocks noChangeArrowheads="1"/>
          </p:cNvSpPr>
          <p:nvPr/>
        </p:nvSpPr>
        <p:spPr bwMode="auto">
          <a:xfrm>
            <a:off x="1329236" y="2888783"/>
            <a:ext cx="1895475" cy="342900"/>
          </a:xfrm>
          <a:prstGeom prst="rect">
            <a:avLst/>
          </a:prstGeom>
          <a:solidFill>
            <a:schemeClr val="accent6">
              <a:lumMod val="60000"/>
              <a:lumOff val="40000"/>
            </a:schemeClr>
          </a:solidFill>
          <a:ln w="25400" cmpd="dbl">
            <a:solidFill>
              <a:srgbClr val="000000"/>
            </a:solidFill>
            <a:miter lim="800000"/>
            <a:headEnd/>
            <a:tailEnd/>
          </a:ln>
        </p:spPr>
        <p:txBody>
          <a:bodyPr rot="0" vert="horz" wrap="square" lIns="91440" tIns="45720" rIns="91440" bIns="45720" anchor="t" anchorCtr="0">
            <a:noAutofit/>
          </a:bodyPr>
          <a:lstStyle/>
          <a:p>
            <a:pPr algn="ctr">
              <a:spcAft>
                <a:spcPts val="0"/>
              </a:spcAft>
            </a:pPr>
            <a:r>
              <a:rPr lang="ja-JP" sz="1200" kern="100" dirty="0">
                <a:effectLst/>
                <a:latin typeface="游明朝" panose="02020400000000000000" pitchFamily="18" charset="-128"/>
                <a:ea typeface="HGP創英角ｺﾞｼｯｸUB" panose="020B0900000000000000" pitchFamily="50" charset="-128"/>
                <a:cs typeface="Times New Roman" panose="02020603050405020304" pitchFamily="18" charset="0"/>
              </a:rPr>
              <a:t>特定健康診査等実施計画</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2" name="楕円 11">
            <a:extLst>
              <a:ext uri="{FF2B5EF4-FFF2-40B4-BE49-F238E27FC236}">
                <a16:creationId xmlns:a16="http://schemas.microsoft.com/office/drawing/2014/main" id="{6926D2AB-77C5-4725-8FB9-33B40909482C}"/>
              </a:ext>
            </a:extLst>
          </p:cNvPr>
          <p:cNvSpPr/>
          <p:nvPr/>
        </p:nvSpPr>
        <p:spPr>
          <a:xfrm>
            <a:off x="4358435" y="3283622"/>
            <a:ext cx="1171575" cy="1171575"/>
          </a:xfrm>
          <a:prstGeom prst="ellipse">
            <a:avLst/>
          </a:prstGeom>
          <a:solidFill>
            <a:srgbClr val="FF99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2">
            <a:extLst>
              <a:ext uri="{FF2B5EF4-FFF2-40B4-BE49-F238E27FC236}">
                <a16:creationId xmlns:a16="http://schemas.microsoft.com/office/drawing/2014/main" id="{29BDC9DE-08B0-4CA6-A99F-CA5EFFFA06AC}"/>
              </a:ext>
            </a:extLst>
          </p:cNvPr>
          <p:cNvSpPr txBox="1">
            <a:spLocks noChangeArrowheads="1"/>
          </p:cNvSpPr>
          <p:nvPr/>
        </p:nvSpPr>
        <p:spPr bwMode="auto">
          <a:xfrm>
            <a:off x="5611812" y="3431184"/>
            <a:ext cx="2483703" cy="807570"/>
          </a:xfrm>
          <a:prstGeom prst="rect">
            <a:avLst/>
          </a:prstGeom>
          <a:solidFill>
            <a:srgbClr val="FF99FF"/>
          </a:solidFill>
          <a:ln w="19050">
            <a:solidFill>
              <a:srgbClr val="000000"/>
            </a:solidFill>
            <a:miter lim="800000"/>
            <a:headEnd/>
            <a:tailEnd/>
          </a:ln>
        </p:spPr>
        <p:txBody>
          <a:bodyPr rot="0" vert="horz" wrap="square" lIns="91440" tIns="45720" rIns="91440" bIns="45720" anchor="t" anchorCtr="0">
            <a:noAutofit/>
          </a:bodyPr>
          <a:lstStyle/>
          <a:p>
            <a:pPr algn="ctr">
              <a:spcAft>
                <a:spcPts val="0"/>
              </a:spcAft>
            </a:pPr>
            <a:r>
              <a:rPr lang="ja-JP" sz="1200" kern="100" dirty="0">
                <a:effectLst/>
                <a:latin typeface="游明朝" panose="02020400000000000000" pitchFamily="18" charset="-128"/>
                <a:ea typeface="HGPｺﾞｼｯｸM" panose="020B0600000000000000" pitchFamily="50" charset="-128"/>
                <a:cs typeface="Times New Roman" panose="02020603050405020304" pitchFamily="18" charset="0"/>
              </a:rPr>
              <a:t>特定健診受診者　　</a:t>
            </a:r>
            <a:r>
              <a:rPr lang="en-US" sz="1200" kern="100" dirty="0">
                <a:effectLst/>
                <a:latin typeface="游明朝" panose="02020400000000000000" pitchFamily="18" charset="-128"/>
                <a:ea typeface="HGPｺﾞｼｯｸM" panose="020B0600000000000000" pitchFamily="50" charset="-128"/>
                <a:cs typeface="Times New Roman" panose="02020603050405020304" pitchFamily="18" charset="0"/>
              </a:rPr>
              <a:t>3,263</a:t>
            </a:r>
            <a:r>
              <a:rPr lang="ja-JP" sz="1200" kern="100" dirty="0">
                <a:effectLst/>
                <a:latin typeface="游明朝" panose="02020400000000000000" pitchFamily="18" charset="-128"/>
                <a:ea typeface="HGPｺﾞｼｯｸM" panose="020B0600000000000000" pitchFamily="50" charset="-128"/>
                <a:cs typeface="Times New Roman" panose="02020603050405020304" pitchFamily="18" charset="0"/>
              </a:rPr>
              <a:t>人</a:t>
            </a:r>
            <a:r>
              <a:rPr lang="ja-JP" altLang="en-US" sz="1200" kern="100" dirty="0">
                <a:effectLst/>
                <a:latin typeface="游明朝" panose="02020400000000000000" pitchFamily="18" charset="-128"/>
                <a:ea typeface="HGPｺﾞｼｯｸM" panose="020B0600000000000000" pitchFamily="50" charset="-128"/>
                <a:cs typeface="Times New Roman" panose="02020603050405020304" pitchFamily="18" charset="0"/>
              </a:rPr>
              <a:t>（</a:t>
            </a:r>
            <a:r>
              <a:rPr lang="en-US" altLang="ja-JP" sz="1200" kern="100" dirty="0">
                <a:effectLst/>
                <a:latin typeface="游明朝" panose="02020400000000000000" pitchFamily="18" charset="-128"/>
                <a:ea typeface="HGPｺﾞｼｯｸM" panose="020B0600000000000000" pitchFamily="50" charset="-128"/>
                <a:cs typeface="Times New Roman" panose="02020603050405020304" pitchFamily="18" charset="0"/>
              </a:rPr>
              <a:t>R4</a:t>
            </a:r>
            <a:r>
              <a:rPr lang="ja-JP" altLang="en-US" sz="1200" kern="100" dirty="0">
                <a:effectLst/>
                <a:latin typeface="游明朝" panose="02020400000000000000" pitchFamily="18" charset="-128"/>
                <a:ea typeface="HGPｺﾞｼｯｸM" panose="020B0600000000000000" pitchFamily="50" charset="-128"/>
                <a:cs typeface="Times New Roman" panose="02020603050405020304" pitchFamily="18" charset="0"/>
              </a:rPr>
              <a:t>）</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133350" algn="just">
              <a:spcAft>
                <a:spcPts val="0"/>
              </a:spcAft>
            </a:pPr>
            <a:r>
              <a:rPr lang="ja-JP" sz="1050" kern="100" dirty="0">
                <a:effectLst/>
                <a:latin typeface="游明朝" panose="02020400000000000000" pitchFamily="18" charset="-128"/>
                <a:ea typeface="HG丸ｺﾞｼｯｸM-PRO" panose="020F0600000000000000" pitchFamily="50" charset="-128"/>
                <a:cs typeface="Times New Roman" panose="02020603050405020304" pitchFamily="18" charset="0"/>
              </a:rPr>
              <a:t>【全人口の</a:t>
            </a:r>
            <a:r>
              <a:rPr lang="en-US" sz="1200" kern="100" dirty="0">
                <a:effectLst/>
                <a:latin typeface="HGP創英角ｺﾞｼｯｸUB" panose="020B0900000000000000" pitchFamily="50" charset="-128"/>
                <a:ea typeface="游明朝" panose="02020400000000000000" pitchFamily="18" charset="-128"/>
                <a:cs typeface="Times New Roman" panose="02020603050405020304" pitchFamily="18" charset="0"/>
              </a:rPr>
              <a:t>3.7</a:t>
            </a:r>
            <a:r>
              <a:rPr lang="ja-JP" sz="1200" kern="100" dirty="0">
                <a:effectLst/>
                <a:latin typeface="游明朝" panose="02020400000000000000" pitchFamily="18" charset="-128"/>
                <a:ea typeface="HGP創英角ｺﾞｼｯｸUB" panose="020B0900000000000000" pitchFamily="50" charset="-128"/>
                <a:cs typeface="Times New Roman" panose="02020603050405020304" pitchFamily="18" charset="0"/>
              </a:rPr>
              <a:t>％</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266700" algn="just">
              <a:spcAft>
                <a:spcPts val="0"/>
              </a:spcAft>
            </a:pPr>
            <a:r>
              <a:rPr lang="ja-JP" sz="1050" kern="100" dirty="0">
                <a:effectLst/>
                <a:latin typeface="游明朝" panose="02020400000000000000" pitchFamily="18" charset="-128"/>
                <a:ea typeface="HG丸ｺﾞｼｯｸM-PRO" panose="020F0600000000000000" pitchFamily="50" charset="-128"/>
                <a:cs typeface="Times New Roman" panose="02020603050405020304" pitchFamily="18" charset="0"/>
              </a:rPr>
              <a:t>健診対象者の</a:t>
            </a:r>
            <a:r>
              <a:rPr lang="en-US" sz="1200" kern="100" dirty="0">
                <a:effectLst/>
                <a:latin typeface="HGP創英角ｺﾞｼｯｸUB" panose="020B0900000000000000" pitchFamily="50" charset="-128"/>
                <a:ea typeface="游明朝" panose="02020400000000000000" pitchFamily="18" charset="-128"/>
                <a:cs typeface="Times New Roman" panose="02020603050405020304" pitchFamily="18" charset="0"/>
              </a:rPr>
              <a:t>30</a:t>
            </a:r>
            <a:r>
              <a:rPr lang="ja-JP" sz="1200" kern="100" dirty="0">
                <a:effectLst/>
                <a:latin typeface="游明朝" panose="02020400000000000000" pitchFamily="18" charset="-128"/>
                <a:ea typeface="HGP創英角ｺﾞｼｯｸUB" panose="020B0900000000000000" pitchFamily="50" charset="-128"/>
                <a:cs typeface="Times New Roman" panose="02020603050405020304" pitchFamily="18" charset="0"/>
              </a:rPr>
              <a:t>％</a:t>
            </a:r>
            <a:r>
              <a:rPr lang="ja-JP" sz="1050" kern="100" dirty="0">
                <a:effectLst/>
                <a:latin typeface="游明朝" panose="02020400000000000000" pitchFamily="18" charset="-128"/>
                <a:ea typeface="HG丸ｺﾞｼｯｸM-PRO" panose="020F0600000000000000" pitchFamily="50" charset="-128"/>
                <a:cs typeface="Times New Roman" panose="02020603050405020304" pitchFamily="18" charset="0"/>
              </a:rPr>
              <a:t>】</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4" name="テキスト ボックス 2">
            <a:extLst>
              <a:ext uri="{FF2B5EF4-FFF2-40B4-BE49-F238E27FC236}">
                <a16:creationId xmlns:a16="http://schemas.microsoft.com/office/drawing/2014/main" id="{6384E22C-CCFD-4756-BAF7-1209652B4A0E}"/>
              </a:ext>
            </a:extLst>
          </p:cNvPr>
          <p:cNvSpPr txBox="1">
            <a:spLocks noChangeArrowheads="1"/>
          </p:cNvSpPr>
          <p:nvPr/>
        </p:nvSpPr>
        <p:spPr bwMode="auto">
          <a:xfrm>
            <a:off x="8580663" y="5157068"/>
            <a:ext cx="2971800" cy="540000"/>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just">
              <a:spcAft>
                <a:spcPts val="0"/>
              </a:spcAft>
            </a:pPr>
            <a:r>
              <a:rPr lang="ja-JP" sz="1000" kern="100" dirty="0">
                <a:effectLst/>
                <a:latin typeface="游明朝" panose="02020400000000000000" pitchFamily="18" charset="-128"/>
                <a:ea typeface="ＭＳ ゴシック" panose="020B0609070205080204" pitchFamily="49" charset="-128"/>
                <a:cs typeface="Times New Roman" panose="02020603050405020304" pitchFamily="18" charset="0"/>
              </a:rPr>
              <a:t>Ｒ５．３末時点　坂井市住民基本台帳</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762000" algn="just">
              <a:spcAft>
                <a:spcPts val="0"/>
              </a:spcAft>
            </a:pPr>
            <a:r>
              <a:rPr lang="ja-JP" sz="1000" kern="100" dirty="0">
                <a:effectLst/>
                <a:latin typeface="游明朝" panose="02020400000000000000" pitchFamily="18" charset="-128"/>
                <a:ea typeface="ＭＳ ゴシック" panose="020B0609070205080204" pitchFamily="49" charset="-128"/>
                <a:cs typeface="Times New Roman" panose="02020603050405020304" pitchFamily="18" charset="0"/>
              </a:rPr>
              <a:t>坂井市国民健康保険被保険者台帳</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spcAft>
                <a:spcPts val="0"/>
              </a:spcAft>
            </a:pPr>
            <a:r>
              <a:rPr lang="ja-JP" sz="1000" kern="100" dirty="0">
                <a:effectLst/>
                <a:latin typeface="游明朝" panose="02020400000000000000" pitchFamily="18" charset="-128"/>
                <a:ea typeface="ＭＳ ゴシック" panose="020B0609070205080204" pitchFamily="49" charset="-128"/>
                <a:cs typeface="Times New Roman" panose="02020603050405020304" pitchFamily="18" charset="0"/>
              </a:rPr>
              <a:t>　　　　　　坂井市特定健診受診者台帳</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5" name="正方形/長方形 14">
            <a:extLst>
              <a:ext uri="{FF2B5EF4-FFF2-40B4-BE49-F238E27FC236}">
                <a16:creationId xmlns:a16="http://schemas.microsoft.com/office/drawing/2014/main" id="{647EE96E-B355-4209-B42B-65F4578752C8}"/>
              </a:ext>
            </a:extLst>
          </p:cNvPr>
          <p:cNvSpPr/>
          <p:nvPr/>
        </p:nvSpPr>
        <p:spPr>
          <a:xfrm>
            <a:off x="1523197" y="5298464"/>
            <a:ext cx="6463212" cy="36214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メイリオ" panose="020B0604030504040204" pitchFamily="50" charset="-128"/>
                <a:ea typeface="メイリオ" panose="020B0604030504040204" pitchFamily="50" charset="-128"/>
              </a:rPr>
              <a:t>市民全体への健康意識を高める</a:t>
            </a:r>
            <a:r>
              <a:rPr lang="ja-JP" altLang="en-US" sz="1400" dirty="0">
                <a:solidFill>
                  <a:schemeClr val="tx1"/>
                </a:solidFill>
                <a:latin typeface="メイリオ" panose="020B0604030504040204" pitchFamily="50" charset="-128"/>
                <a:ea typeface="メイリオ" panose="020B0604030504040204" pitchFamily="50" charset="-128"/>
              </a:rPr>
              <a:t>ことで、被保険者全体への健康意識を高める</a:t>
            </a:r>
            <a:endParaRPr lang="en-US" altLang="ja-JP" sz="1400" dirty="0">
              <a:solidFill>
                <a:schemeClr val="tx1"/>
              </a:solidFill>
              <a:latin typeface="メイリオ" panose="020B0604030504040204" pitchFamily="50" charset="-128"/>
              <a:ea typeface="メイリオ" panose="020B0604030504040204" pitchFamily="50" charset="-128"/>
            </a:endParaRPr>
          </a:p>
        </p:txBody>
      </p:sp>
      <p:sp>
        <p:nvSpPr>
          <p:cNvPr id="16" name="正方形/長方形 15">
            <a:extLst>
              <a:ext uri="{FF2B5EF4-FFF2-40B4-BE49-F238E27FC236}">
                <a16:creationId xmlns:a16="http://schemas.microsoft.com/office/drawing/2014/main" id="{15D1DBA4-FB16-40B3-9934-4A755F207DFD}"/>
              </a:ext>
            </a:extLst>
          </p:cNvPr>
          <p:cNvSpPr/>
          <p:nvPr/>
        </p:nvSpPr>
        <p:spPr>
          <a:xfrm>
            <a:off x="1523197" y="5762383"/>
            <a:ext cx="6463212" cy="36214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dirty="0">
                <a:solidFill>
                  <a:schemeClr val="tx1"/>
                </a:solidFill>
                <a:latin typeface="メイリオ" panose="020B0604030504040204" pitchFamily="50" charset="-128"/>
                <a:ea typeface="メイリオ" panose="020B0604030504040204" pitchFamily="50" charset="-128"/>
              </a:rPr>
              <a:t>健康増進計画を含めた第３次坂井市福祉保健総合計画との整合性を図る</a:t>
            </a:r>
            <a:endParaRPr lang="en-US" altLang="ja-JP" sz="14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16469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52E0E931-EBF6-4EE4-AABB-6CAB16E2DBCB}"/>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3851" y="2013480"/>
            <a:ext cx="3712174" cy="2372181"/>
          </a:xfrm>
          <a:prstGeom prst="rect">
            <a:avLst/>
          </a:prstGeom>
          <a:noFill/>
          <a:ln>
            <a:noFill/>
          </a:ln>
        </p:spPr>
      </p:pic>
      <p:pic>
        <p:nvPicPr>
          <p:cNvPr id="6" name="図 5">
            <a:extLst>
              <a:ext uri="{FF2B5EF4-FFF2-40B4-BE49-F238E27FC236}">
                <a16:creationId xmlns:a16="http://schemas.microsoft.com/office/drawing/2014/main" id="{F41A7F7E-C205-460D-B87D-F0E4BD9D8389}"/>
              </a:ext>
            </a:extLst>
          </p:cNvPr>
          <p:cNvPicPr>
            <a:picLocks noChangeAspect="1"/>
          </p:cNvPicPr>
          <p:nvPr/>
        </p:nvPicPr>
        <p:blipFill>
          <a:blip r:embed="rId3"/>
          <a:stretch>
            <a:fillRect/>
          </a:stretch>
        </p:blipFill>
        <p:spPr>
          <a:xfrm>
            <a:off x="695725" y="4731530"/>
            <a:ext cx="1769402" cy="1779749"/>
          </a:xfrm>
          <a:prstGeom prst="rect">
            <a:avLst/>
          </a:prstGeom>
        </p:spPr>
      </p:pic>
      <p:pic>
        <p:nvPicPr>
          <p:cNvPr id="7" name="図 6">
            <a:extLst>
              <a:ext uri="{FF2B5EF4-FFF2-40B4-BE49-F238E27FC236}">
                <a16:creationId xmlns:a16="http://schemas.microsoft.com/office/drawing/2014/main" id="{E414F21C-E89B-4613-9865-D8EA67C99B94}"/>
              </a:ext>
            </a:extLst>
          </p:cNvPr>
          <p:cNvPicPr>
            <a:picLocks noChangeAspect="1"/>
          </p:cNvPicPr>
          <p:nvPr/>
        </p:nvPicPr>
        <p:blipFill>
          <a:blip r:embed="rId4"/>
          <a:stretch>
            <a:fillRect/>
          </a:stretch>
        </p:blipFill>
        <p:spPr>
          <a:xfrm>
            <a:off x="2756413" y="4734495"/>
            <a:ext cx="1769400" cy="1779749"/>
          </a:xfrm>
          <a:prstGeom prst="rect">
            <a:avLst/>
          </a:prstGeom>
        </p:spPr>
      </p:pic>
      <p:sp>
        <p:nvSpPr>
          <p:cNvPr id="8" name="テキスト ボックス 7">
            <a:extLst>
              <a:ext uri="{FF2B5EF4-FFF2-40B4-BE49-F238E27FC236}">
                <a16:creationId xmlns:a16="http://schemas.microsoft.com/office/drawing/2014/main" id="{9A276D4F-8E2E-4BD0-A77B-CBA536A169EC}"/>
              </a:ext>
            </a:extLst>
          </p:cNvPr>
          <p:cNvSpPr txBox="1"/>
          <p:nvPr/>
        </p:nvSpPr>
        <p:spPr>
          <a:xfrm>
            <a:off x="1338054" y="4385258"/>
            <a:ext cx="418835" cy="307777"/>
          </a:xfrm>
          <a:prstGeom prst="rect">
            <a:avLst/>
          </a:prstGeom>
          <a:noFill/>
        </p:spPr>
        <p:txBody>
          <a:bodyPr wrap="square" rtlCol="0">
            <a:spAutoFit/>
          </a:bodyPr>
          <a:lstStyle/>
          <a:p>
            <a:r>
              <a:rPr kumimoji="1" lang="ja-JP" altLang="en-US" sz="1400" dirty="0">
                <a:solidFill>
                  <a:srgbClr val="0070C0"/>
                </a:solidFill>
              </a:rPr>
              <a:t>男</a:t>
            </a:r>
          </a:p>
        </p:txBody>
      </p:sp>
      <p:sp>
        <p:nvSpPr>
          <p:cNvPr id="9" name="テキスト ボックス 8">
            <a:extLst>
              <a:ext uri="{FF2B5EF4-FFF2-40B4-BE49-F238E27FC236}">
                <a16:creationId xmlns:a16="http://schemas.microsoft.com/office/drawing/2014/main" id="{C09F553B-5FE8-40F7-96FD-064937F80918}"/>
              </a:ext>
            </a:extLst>
          </p:cNvPr>
          <p:cNvSpPr txBox="1"/>
          <p:nvPr/>
        </p:nvSpPr>
        <p:spPr>
          <a:xfrm>
            <a:off x="3379468" y="4374106"/>
            <a:ext cx="418835" cy="307777"/>
          </a:xfrm>
          <a:prstGeom prst="rect">
            <a:avLst/>
          </a:prstGeom>
          <a:noFill/>
        </p:spPr>
        <p:txBody>
          <a:bodyPr wrap="square" rtlCol="0">
            <a:spAutoFit/>
          </a:bodyPr>
          <a:lstStyle/>
          <a:p>
            <a:r>
              <a:rPr kumimoji="1" lang="ja-JP" altLang="en-US" sz="1400" dirty="0">
                <a:solidFill>
                  <a:srgbClr val="FF0000"/>
                </a:solidFill>
              </a:rPr>
              <a:t>女</a:t>
            </a:r>
          </a:p>
        </p:txBody>
      </p:sp>
      <p:sp>
        <p:nvSpPr>
          <p:cNvPr id="10" name="正方形/長方形 9">
            <a:extLst>
              <a:ext uri="{FF2B5EF4-FFF2-40B4-BE49-F238E27FC236}">
                <a16:creationId xmlns:a16="http://schemas.microsoft.com/office/drawing/2014/main" id="{07B81D0C-47A6-4F3A-B01E-3DE2FBE691D9}"/>
              </a:ext>
            </a:extLst>
          </p:cNvPr>
          <p:cNvSpPr/>
          <p:nvPr/>
        </p:nvSpPr>
        <p:spPr>
          <a:xfrm>
            <a:off x="5197062" y="5574979"/>
            <a:ext cx="2246481" cy="7273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latin typeface="メイリオ" panose="020B0604030504040204" pitchFamily="50" charset="-128"/>
                <a:ea typeface="メイリオ" panose="020B0604030504040204" pitchFamily="50" charset="-128"/>
              </a:rPr>
              <a:t>１人当たりの医療費は県と比べ高くなっている。</a:t>
            </a:r>
          </a:p>
        </p:txBody>
      </p:sp>
      <p:sp>
        <p:nvSpPr>
          <p:cNvPr id="11" name="タイトル 1">
            <a:extLst>
              <a:ext uri="{FF2B5EF4-FFF2-40B4-BE49-F238E27FC236}">
                <a16:creationId xmlns:a16="http://schemas.microsoft.com/office/drawing/2014/main" id="{4597D52B-8356-4E04-87E7-54D6556FB44C}"/>
              </a:ext>
            </a:extLst>
          </p:cNvPr>
          <p:cNvSpPr txBox="1">
            <a:spLocks/>
          </p:cNvSpPr>
          <p:nvPr/>
        </p:nvSpPr>
        <p:spPr>
          <a:xfrm>
            <a:off x="639535" y="516383"/>
            <a:ext cx="10912929" cy="64728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91440" tIns="45720" rIns="91440" bIns="45720" rtlCol="0" anchor="b">
            <a:normAutofit/>
          </a:bodyPr>
          <a:lstStyle>
            <a:lvl1pPr algn="l" defTabSz="457200" rtl="0" eaLnBrk="1" latinLnBrk="0" hangingPunct="1">
              <a:spcBef>
                <a:spcPct val="0"/>
              </a:spcBef>
              <a:buNone/>
              <a:defRPr kumimoji="1" sz="54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3200" dirty="0">
                <a:latin typeface="メイリオ" panose="020B0604030504040204" pitchFamily="50" charset="-128"/>
                <a:ea typeface="メイリオ" panose="020B0604030504040204" pitchFamily="50" charset="-128"/>
              </a:rPr>
              <a:t>現状の整理　</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以下「第３期データヘルス計画」より抜粋</a:t>
            </a:r>
          </a:p>
        </p:txBody>
      </p:sp>
      <p:sp>
        <p:nvSpPr>
          <p:cNvPr id="13" name="正方形/長方形 12">
            <a:extLst>
              <a:ext uri="{FF2B5EF4-FFF2-40B4-BE49-F238E27FC236}">
                <a16:creationId xmlns:a16="http://schemas.microsoft.com/office/drawing/2014/main" id="{1C403979-8175-4402-8F0A-01E5D74BF063}"/>
              </a:ext>
            </a:extLst>
          </p:cNvPr>
          <p:cNvSpPr/>
          <p:nvPr/>
        </p:nvSpPr>
        <p:spPr>
          <a:xfrm>
            <a:off x="639535" y="1530613"/>
            <a:ext cx="4702486" cy="3941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メイリオ" panose="020B0604030504040204" pitchFamily="50" charset="-128"/>
                <a:ea typeface="メイリオ" panose="020B0604030504040204" pitchFamily="50" charset="-128"/>
              </a:rPr>
              <a:t>■人口・被保険者数（</a:t>
            </a:r>
            <a:r>
              <a:rPr kumimoji="1" lang="en-US" altLang="ja-JP" dirty="0">
                <a:solidFill>
                  <a:schemeClr val="tx1"/>
                </a:solidFill>
                <a:latin typeface="メイリオ" panose="020B0604030504040204" pitchFamily="50" charset="-128"/>
                <a:ea typeface="メイリオ" panose="020B0604030504040204" pitchFamily="50" charset="-128"/>
              </a:rPr>
              <a:t>R5</a:t>
            </a:r>
            <a:r>
              <a:rPr kumimoji="1" lang="ja-JP" altLang="en-US" dirty="0">
                <a:solidFill>
                  <a:schemeClr val="tx1"/>
                </a:solidFill>
                <a:latin typeface="メイリオ" panose="020B0604030504040204" pitchFamily="50" charset="-128"/>
                <a:ea typeface="メイリオ" panose="020B0604030504040204" pitchFamily="50" charset="-128"/>
              </a:rPr>
              <a:t>年３月</a:t>
            </a:r>
            <a:r>
              <a:rPr kumimoji="1" lang="en-US" altLang="ja-JP" dirty="0">
                <a:solidFill>
                  <a:schemeClr val="tx1"/>
                </a:solidFill>
                <a:latin typeface="メイリオ" panose="020B0604030504040204" pitchFamily="50" charset="-128"/>
                <a:ea typeface="メイリオ" panose="020B0604030504040204" pitchFamily="50" charset="-128"/>
              </a:rPr>
              <a:t>31</a:t>
            </a:r>
            <a:r>
              <a:rPr kumimoji="1" lang="ja-JP" altLang="en-US" dirty="0">
                <a:solidFill>
                  <a:schemeClr val="tx1"/>
                </a:solidFill>
                <a:latin typeface="メイリオ" panose="020B0604030504040204" pitchFamily="50" charset="-128"/>
                <a:ea typeface="メイリオ" panose="020B0604030504040204" pitchFamily="50" charset="-128"/>
              </a:rPr>
              <a:t>日時点）</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14" name="正方形/長方形 13">
            <a:extLst>
              <a:ext uri="{FF2B5EF4-FFF2-40B4-BE49-F238E27FC236}">
                <a16:creationId xmlns:a16="http://schemas.microsoft.com/office/drawing/2014/main" id="{4A8986A3-CB50-4420-8875-4D85D4A39191}"/>
              </a:ext>
            </a:extLst>
          </p:cNvPr>
          <p:cNvSpPr/>
          <p:nvPr/>
        </p:nvSpPr>
        <p:spPr>
          <a:xfrm>
            <a:off x="5444149" y="1530612"/>
            <a:ext cx="4702486" cy="3941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メイリオ" panose="020B0604030504040204" pitchFamily="50" charset="-128"/>
                <a:ea typeface="メイリオ" panose="020B0604030504040204" pitchFamily="50" charset="-128"/>
              </a:rPr>
              <a:t>■医療費</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1BB35EE6-E524-4272-B8FF-015F386BEACD}"/>
              </a:ext>
            </a:extLst>
          </p:cNvPr>
          <p:cNvSpPr/>
          <p:nvPr/>
        </p:nvSpPr>
        <p:spPr>
          <a:xfrm>
            <a:off x="7963532" y="5478727"/>
            <a:ext cx="3532744" cy="936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latin typeface="メイリオ" panose="020B0604030504040204" pitchFamily="50" charset="-128"/>
                <a:ea typeface="メイリオ" panose="020B0604030504040204" pitchFamily="50" charset="-128"/>
              </a:rPr>
              <a:t>入院医療費は県と比べ</a:t>
            </a:r>
            <a:r>
              <a:rPr kumimoji="1" lang="ja-JP" altLang="en-US" sz="1400" dirty="0">
                <a:solidFill>
                  <a:schemeClr val="tx1"/>
                </a:solidFill>
                <a:latin typeface="メイリオ" panose="020B0604030504040204" pitchFamily="50" charset="-128"/>
                <a:ea typeface="メイリオ" panose="020B0604030504040204" pitchFamily="50" charset="-128"/>
              </a:rPr>
              <a:t>同様</a:t>
            </a:r>
            <a:r>
              <a:rPr kumimoji="1" lang="ja-JP" altLang="en-US" sz="1600" dirty="0">
                <a:solidFill>
                  <a:schemeClr val="tx1"/>
                </a:solidFill>
                <a:latin typeface="メイリオ" panose="020B0604030504040204" pitchFamily="50" charset="-128"/>
                <a:ea typeface="メイリオ" panose="020B0604030504040204" pitchFamily="50" charset="-128"/>
              </a:rPr>
              <a:t>もしくは下回り、外来医療費は高くなっている。</a:t>
            </a:r>
          </a:p>
        </p:txBody>
      </p:sp>
      <p:pic>
        <p:nvPicPr>
          <p:cNvPr id="16" name="図 15">
            <a:extLst>
              <a:ext uri="{FF2B5EF4-FFF2-40B4-BE49-F238E27FC236}">
                <a16:creationId xmlns:a16="http://schemas.microsoft.com/office/drawing/2014/main" id="{785D367A-CC3E-482D-8168-9A3C759A79C3}"/>
              </a:ext>
            </a:extLst>
          </p:cNvPr>
          <p:cNvPicPr>
            <a:picLocks noChangeAspect="1"/>
          </p:cNvPicPr>
          <p:nvPr/>
        </p:nvPicPr>
        <p:blipFill>
          <a:blip r:embed="rId5"/>
          <a:stretch>
            <a:fillRect/>
          </a:stretch>
        </p:blipFill>
        <p:spPr>
          <a:xfrm>
            <a:off x="5194607" y="1879980"/>
            <a:ext cx="2248936" cy="3670943"/>
          </a:xfrm>
          <a:prstGeom prst="rect">
            <a:avLst/>
          </a:prstGeom>
        </p:spPr>
      </p:pic>
      <p:pic>
        <p:nvPicPr>
          <p:cNvPr id="17" name="図 16">
            <a:extLst>
              <a:ext uri="{FF2B5EF4-FFF2-40B4-BE49-F238E27FC236}">
                <a16:creationId xmlns:a16="http://schemas.microsoft.com/office/drawing/2014/main" id="{FCA2B83E-8AD1-4BB1-BA7E-6B0C8BFC23B8}"/>
              </a:ext>
            </a:extLst>
          </p:cNvPr>
          <p:cNvPicPr>
            <a:picLocks noChangeAspect="1"/>
          </p:cNvPicPr>
          <p:nvPr/>
        </p:nvPicPr>
        <p:blipFill>
          <a:blip r:embed="rId6"/>
          <a:stretch>
            <a:fillRect/>
          </a:stretch>
        </p:blipFill>
        <p:spPr>
          <a:xfrm>
            <a:off x="7764383" y="1856625"/>
            <a:ext cx="3683766" cy="2907643"/>
          </a:xfrm>
          <a:prstGeom prst="rect">
            <a:avLst/>
          </a:prstGeom>
        </p:spPr>
      </p:pic>
      <p:sp>
        <p:nvSpPr>
          <p:cNvPr id="18" name="正方形/長方形 17">
            <a:extLst>
              <a:ext uri="{FF2B5EF4-FFF2-40B4-BE49-F238E27FC236}">
                <a16:creationId xmlns:a16="http://schemas.microsoft.com/office/drawing/2014/main" id="{69B616D8-FD89-4545-8F2B-5019681AB211}"/>
              </a:ext>
            </a:extLst>
          </p:cNvPr>
          <p:cNvSpPr/>
          <p:nvPr/>
        </p:nvSpPr>
        <p:spPr>
          <a:xfrm>
            <a:off x="8878004" y="4805102"/>
            <a:ext cx="1295019" cy="5157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dirty="0">
                <a:solidFill>
                  <a:schemeClr val="accent2"/>
                </a:solidFill>
                <a:latin typeface="HGS創英角ｺﾞｼｯｸUB" panose="020B0900000000000000" pitchFamily="50" charset="-128"/>
                <a:ea typeface="HGS創英角ｺﾞｼｯｸUB" panose="020B0900000000000000" pitchFamily="50" charset="-128"/>
              </a:rPr>
              <a:t>オレンジ</a:t>
            </a:r>
            <a:r>
              <a:rPr lang="ja-JP" altLang="en-US" sz="1050" dirty="0">
                <a:solidFill>
                  <a:schemeClr val="tx1"/>
                </a:solidFill>
                <a:latin typeface="HGS創英角ｺﾞｼｯｸUB" panose="020B0900000000000000" pitchFamily="50" charset="-128"/>
                <a:ea typeface="HGS創英角ｺﾞｼｯｸUB" panose="020B0900000000000000" pitchFamily="50" charset="-128"/>
              </a:rPr>
              <a:t>が外来</a:t>
            </a:r>
            <a:endParaRPr lang="en-US" altLang="ja-JP" sz="1050" dirty="0">
              <a:solidFill>
                <a:schemeClr val="tx1"/>
              </a:solidFill>
              <a:latin typeface="HGS創英角ｺﾞｼｯｸUB" panose="020B0900000000000000" pitchFamily="50" charset="-128"/>
              <a:ea typeface="HGS創英角ｺﾞｼｯｸUB" panose="020B0900000000000000" pitchFamily="50" charset="-128"/>
            </a:endParaRPr>
          </a:p>
          <a:p>
            <a:r>
              <a:rPr lang="ja-JP" altLang="en-US" sz="1050" dirty="0">
                <a:solidFill>
                  <a:schemeClr val="accent1"/>
                </a:solidFill>
                <a:latin typeface="HGS創英角ｺﾞｼｯｸUB" panose="020B0900000000000000" pitchFamily="50" charset="-128"/>
                <a:ea typeface="HGS創英角ｺﾞｼｯｸUB" panose="020B0900000000000000" pitchFamily="50" charset="-128"/>
              </a:rPr>
              <a:t>青</a:t>
            </a:r>
            <a:r>
              <a:rPr lang="ja-JP" altLang="en-US" sz="1050" dirty="0">
                <a:solidFill>
                  <a:schemeClr val="tx1"/>
                </a:solidFill>
                <a:latin typeface="HGS創英角ｺﾞｼｯｸUB" panose="020B0900000000000000" pitchFamily="50" charset="-128"/>
                <a:ea typeface="HGS創英角ｺﾞｼｯｸUB" panose="020B0900000000000000" pitchFamily="50" charset="-128"/>
              </a:rPr>
              <a:t>は入院</a:t>
            </a:r>
            <a:endParaRPr lang="en-US" altLang="ja-JP" sz="1050" dirty="0">
              <a:solidFill>
                <a:schemeClr val="tx1"/>
              </a:solidFill>
              <a:latin typeface="HGS創英角ｺﾞｼｯｸUB" panose="020B0900000000000000" pitchFamily="50" charset="-128"/>
              <a:ea typeface="HGS創英角ｺﾞｼｯｸUB" panose="020B0900000000000000" pitchFamily="50" charset="-128"/>
            </a:endParaRPr>
          </a:p>
          <a:p>
            <a:endParaRPr lang="en-US" altLang="ja-JP" sz="1050" dirty="0">
              <a:solidFill>
                <a:srgbClr val="FF0000"/>
              </a:solidFill>
              <a:latin typeface="HGS創英角ｺﾞｼｯｸUB" panose="020B0900000000000000" pitchFamily="50" charset="-128"/>
              <a:ea typeface="HGS創英角ｺﾞｼｯｸUB" panose="020B0900000000000000" pitchFamily="50" charset="-128"/>
            </a:endParaRPr>
          </a:p>
        </p:txBody>
      </p:sp>
    </p:spTree>
    <p:extLst>
      <p:ext uri="{BB962C8B-B14F-4D97-AF65-F5344CB8AC3E}">
        <p14:creationId xmlns:p14="http://schemas.microsoft.com/office/powerpoint/2010/main" val="2978690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5C515A26-B906-438C-8CC5-0B212D4CE566}"/>
              </a:ext>
            </a:extLst>
          </p:cNvPr>
          <p:cNvSpPr/>
          <p:nvPr/>
        </p:nvSpPr>
        <p:spPr>
          <a:xfrm>
            <a:off x="1410399" y="1331495"/>
            <a:ext cx="9614185" cy="23742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b="1" dirty="0">
                <a:solidFill>
                  <a:schemeClr val="tx1"/>
                </a:solidFill>
                <a:latin typeface="メイリオ" panose="020B0604030504040204" pitchFamily="50" charset="-128"/>
                <a:ea typeface="メイリオ" panose="020B0604030504040204" pitchFamily="50" charset="-128"/>
              </a:rPr>
              <a:t>目標１　生活習慣病によって死亡する市民の割合が減る</a:t>
            </a:r>
            <a:endParaRPr lang="en-US" altLang="ja-JP" sz="1600" b="1" dirty="0">
              <a:solidFill>
                <a:schemeClr val="tx1"/>
              </a:solidFill>
              <a:latin typeface="メイリオ" panose="020B0604030504040204" pitchFamily="50" charset="-128"/>
              <a:ea typeface="メイリオ" panose="020B0604030504040204" pitchFamily="50" charset="-128"/>
            </a:endParaRPr>
          </a:p>
          <a:p>
            <a:r>
              <a:rPr lang="ja-JP" altLang="en-US" sz="1400" dirty="0">
                <a:solidFill>
                  <a:schemeClr val="tx1"/>
                </a:solidFill>
                <a:latin typeface="メイリオ" panose="020B0604030504040204" pitchFamily="50" charset="-128"/>
                <a:ea typeface="メイリオ" panose="020B0604030504040204" pitchFamily="50" charset="-128"/>
              </a:rPr>
              <a:t>　目標１ー１　一つでも健康習慣に取り組む市民が増える　　　　　　　　　　　　　　　　</a:t>
            </a:r>
            <a:r>
              <a:rPr lang="en-US" altLang="ja-JP" sz="1400" dirty="0">
                <a:solidFill>
                  <a:schemeClr val="tx1"/>
                </a:solidFill>
                <a:latin typeface="メイリオ" panose="020B0604030504040204" pitchFamily="50" charset="-128"/>
                <a:ea typeface="メイリオ" panose="020B0604030504040204" pitchFamily="50" charset="-128"/>
              </a:rPr>
              <a:t>【</a:t>
            </a:r>
            <a:r>
              <a:rPr lang="ja-JP" altLang="en-US" sz="1400" dirty="0">
                <a:solidFill>
                  <a:schemeClr val="tx1"/>
                </a:solidFill>
                <a:latin typeface="メイリオ" panose="020B0604030504040204" pitchFamily="50" charset="-128"/>
                <a:ea typeface="メイリオ" panose="020B0604030504040204" pitchFamily="50" charset="-128"/>
              </a:rPr>
              <a:t>結果</a:t>
            </a:r>
            <a:r>
              <a:rPr lang="en-US" altLang="ja-JP" sz="1400" dirty="0">
                <a:solidFill>
                  <a:schemeClr val="tx1"/>
                </a:solidFill>
                <a:latin typeface="メイリオ" panose="020B0604030504040204" pitchFamily="50" charset="-128"/>
                <a:ea typeface="メイリオ" panose="020B0604030504040204" pitchFamily="50" charset="-128"/>
              </a:rPr>
              <a:t>】</a:t>
            </a:r>
            <a:r>
              <a:rPr lang="ja-JP" altLang="en-US" sz="1400" dirty="0">
                <a:solidFill>
                  <a:schemeClr val="tx1"/>
                </a:solidFill>
                <a:latin typeface="メイリオ" panose="020B0604030504040204" pitchFamily="50" charset="-128"/>
                <a:ea typeface="メイリオ" panose="020B0604030504040204" pitchFamily="50" charset="-128"/>
              </a:rPr>
              <a:t>目標を下回る</a:t>
            </a:r>
            <a:endParaRPr lang="en-US" altLang="ja-JP" sz="1400" dirty="0">
              <a:solidFill>
                <a:schemeClr val="tx1"/>
              </a:solidFill>
              <a:latin typeface="メイリオ" panose="020B0604030504040204" pitchFamily="50" charset="-128"/>
              <a:ea typeface="メイリオ" panose="020B0604030504040204" pitchFamily="50" charset="-128"/>
            </a:endParaRPr>
          </a:p>
          <a:p>
            <a:r>
              <a:rPr kumimoji="1" lang="ja-JP" altLang="en-US" sz="1400" dirty="0">
                <a:solidFill>
                  <a:schemeClr val="tx1"/>
                </a:solidFill>
                <a:latin typeface="メイリオ" panose="020B0604030504040204" pitchFamily="50" charset="-128"/>
                <a:ea typeface="メイリオ" panose="020B0604030504040204" pitchFamily="50" charset="-128"/>
              </a:rPr>
              <a:t>　目標１－２　歯周病と生活習慣病の関係を理解し、予防行動する市民が増える　　　　　　</a:t>
            </a:r>
            <a:r>
              <a:rPr kumimoji="1" lang="en-US" altLang="ja-JP" sz="1400" dirty="0">
                <a:solidFill>
                  <a:schemeClr val="tx1"/>
                </a:solidFill>
                <a:latin typeface="メイリオ" panose="020B0604030504040204" pitchFamily="50" charset="-128"/>
                <a:ea typeface="メイリオ" panose="020B0604030504040204" pitchFamily="50" charset="-128"/>
              </a:rPr>
              <a:t>【</a:t>
            </a:r>
            <a:r>
              <a:rPr kumimoji="1" lang="ja-JP" altLang="en-US" sz="1400" dirty="0">
                <a:solidFill>
                  <a:schemeClr val="tx1"/>
                </a:solidFill>
                <a:latin typeface="メイリオ" panose="020B0604030504040204" pitchFamily="50" charset="-128"/>
                <a:ea typeface="メイリオ" panose="020B0604030504040204" pitchFamily="50" charset="-128"/>
              </a:rPr>
              <a:t>結果</a:t>
            </a:r>
            <a:r>
              <a:rPr kumimoji="1" lang="en-US" altLang="ja-JP" sz="1400" dirty="0">
                <a:solidFill>
                  <a:schemeClr val="tx1"/>
                </a:solidFill>
                <a:latin typeface="メイリオ" panose="020B0604030504040204" pitchFamily="50" charset="-128"/>
                <a:ea typeface="メイリオ" panose="020B0604030504040204" pitchFamily="50" charset="-128"/>
              </a:rPr>
              <a:t>】</a:t>
            </a:r>
            <a:r>
              <a:rPr kumimoji="1" lang="ja-JP" altLang="en-US" sz="1400" dirty="0">
                <a:solidFill>
                  <a:schemeClr val="tx1"/>
                </a:solidFill>
                <a:latin typeface="メイリオ" panose="020B0604030504040204" pitchFamily="50" charset="-128"/>
                <a:ea typeface="メイリオ" panose="020B0604030504040204" pitchFamily="50" charset="-128"/>
              </a:rPr>
              <a:t>目標を達成</a:t>
            </a:r>
            <a:endParaRPr kumimoji="1" lang="en-US" altLang="ja-JP" sz="1400" dirty="0">
              <a:solidFill>
                <a:schemeClr val="tx1"/>
              </a:solidFill>
              <a:latin typeface="メイリオ" panose="020B0604030504040204" pitchFamily="50" charset="-128"/>
              <a:ea typeface="メイリオ" panose="020B0604030504040204" pitchFamily="50" charset="-128"/>
            </a:endParaRPr>
          </a:p>
          <a:p>
            <a:endParaRPr kumimoji="1" lang="en-US" altLang="ja-JP" sz="1100" dirty="0">
              <a:solidFill>
                <a:schemeClr val="tx1"/>
              </a:solidFill>
              <a:latin typeface="メイリオ" panose="020B0604030504040204" pitchFamily="50" charset="-128"/>
              <a:ea typeface="メイリオ" panose="020B0604030504040204" pitchFamily="50" charset="-128"/>
            </a:endParaRPr>
          </a:p>
          <a:p>
            <a:r>
              <a:rPr lang="ja-JP" altLang="en-US" sz="1600" b="1" dirty="0">
                <a:solidFill>
                  <a:schemeClr val="tx1"/>
                </a:solidFill>
                <a:latin typeface="メイリオ" panose="020B0604030504040204" pitchFamily="50" charset="-128"/>
                <a:ea typeface="メイリオ" panose="020B0604030504040204" pitchFamily="50" charset="-128"/>
              </a:rPr>
              <a:t>目標２　医療なし健診なし群の被保険者が減る</a:t>
            </a:r>
            <a:endParaRPr lang="en-US" altLang="ja-JP" sz="1600" b="1" dirty="0">
              <a:solidFill>
                <a:schemeClr val="tx1"/>
              </a:solidFill>
              <a:latin typeface="メイリオ" panose="020B0604030504040204" pitchFamily="50" charset="-128"/>
              <a:ea typeface="メイリオ" panose="020B0604030504040204" pitchFamily="50" charset="-128"/>
            </a:endParaRPr>
          </a:p>
          <a:p>
            <a:r>
              <a:rPr kumimoji="1" lang="ja-JP" altLang="en-US" sz="1400" dirty="0">
                <a:solidFill>
                  <a:schemeClr val="tx1"/>
                </a:solidFill>
                <a:latin typeface="メイリオ" panose="020B0604030504040204" pitchFamily="50" charset="-128"/>
                <a:ea typeface="メイリオ" panose="020B0604030504040204" pitchFamily="50" charset="-128"/>
              </a:rPr>
              <a:t>　目標２ー１　特定健診を新規受診する被保険者が増える　　　　　　　　　　　　　　　　</a:t>
            </a:r>
            <a:r>
              <a:rPr lang="en-US" altLang="ja-JP" sz="1400" dirty="0">
                <a:solidFill>
                  <a:schemeClr val="tx1"/>
                </a:solidFill>
                <a:latin typeface="メイリオ" panose="020B0604030504040204" pitchFamily="50" charset="-128"/>
                <a:ea typeface="メイリオ" panose="020B0604030504040204" pitchFamily="50" charset="-128"/>
              </a:rPr>
              <a:t>【</a:t>
            </a:r>
            <a:r>
              <a:rPr lang="ja-JP" altLang="en-US" sz="1400" dirty="0">
                <a:solidFill>
                  <a:schemeClr val="tx1"/>
                </a:solidFill>
                <a:latin typeface="メイリオ" panose="020B0604030504040204" pitchFamily="50" charset="-128"/>
                <a:ea typeface="メイリオ" panose="020B0604030504040204" pitchFamily="50" charset="-128"/>
              </a:rPr>
              <a:t>結果</a:t>
            </a:r>
            <a:r>
              <a:rPr lang="en-US" altLang="ja-JP" sz="1400" dirty="0">
                <a:solidFill>
                  <a:schemeClr val="tx1"/>
                </a:solidFill>
                <a:latin typeface="メイリオ" panose="020B0604030504040204" pitchFamily="50" charset="-128"/>
                <a:ea typeface="メイリオ" panose="020B0604030504040204" pitchFamily="50" charset="-128"/>
              </a:rPr>
              <a:t>】</a:t>
            </a:r>
            <a:r>
              <a:rPr lang="ja-JP" altLang="en-US" sz="1400" dirty="0">
                <a:solidFill>
                  <a:schemeClr val="tx1"/>
                </a:solidFill>
                <a:latin typeface="メイリオ" panose="020B0604030504040204" pitchFamily="50" charset="-128"/>
                <a:ea typeface="メイリオ" panose="020B0604030504040204" pitchFamily="50" charset="-128"/>
              </a:rPr>
              <a:t>目標を下回る</a:t>
            </a:r>
            <a:endParaRPr kumimoji="1" lang="en-US" altLang="ja-JP" sz="1400" dirty="0">
              <a:solidFill>
                <a:schemeClr val="tx1"/>
              </a:solidFill>
              <a:latin typeface="メイリオ" panose="020B0604030504040204" pitchFamily="50" charset="-128"/>
              <a:ea typeface="メイリオ" panose="020B0604030504040204" pitchFamily="50" charset="-128"/>
            </a:endParaRPr>
          </a:p>
          <a:p>
            <a:r>
              <a:rPr lang="ja-JP" altLang="en-US" sz="1400" dirty="0">
                <a:solidFill>
                  <a:schemeClr val="tx1"/>
                </a:solidFill>
                <a:latin typeface="メイリオ" panose="020B0604030504040204" pitchFamily="50" charset="-128"/>
                <a:ea typeface="メイリオ" panose="020B0604030504040204" pitchFamily="50" charset="-128"/>
              </a:rPr>
              <a:t>　目標２－２　特定健診を継続して受診する被保険者が増える　　　　　　　　　　　　　　</a:t>
            </a:r>
            <a:r>
              <a:rPr lang="en-US" altLang="ja-JP" sz="1400" dirty="0">
                <a:solidFill>
                  <a:schemeClr val="tx1"/>
                </a:solidFill>
                <a:latin typeface="メイリオ" panose="020B0604030504040204" pitchFamily="50" charset="-128"/>
                <a:ea typeface="メイリオ" panose="020B0604030504040204" pitchFamily="50" charset="-128"/>
              </a:rPr>
              <a:t>【</a:t>
            </a:r>
            <a:r>
              <a:rPr lang="ja-JP" altLang="en-US" sz="1400" dirty="0">
                <a:solidFill>
                  <a:schemeClr val="tx1"/>
                </a:solidFill>
                <a:latin typeface="メイリオ" panose="020B0604030504040204" pitchFamily="50" charset="-128"/>
                <a:ea typeface="メイリオ" panose="020B0604030504040204" pitchFamily="50" charset="-128"/>
              </a:rPr>
              <a:t>結果</a:t>
            </a:r>
            <a:r>
              <a:rPr lang="en-US" altLang="ja-JP" sz="1400" dirty="0">
                <a:solidFill>
                  <a:schemeClr val="tx1"/>
                </a:solidFill>
                <a:latin typeface="メイリオ" panose="020B0604030504040204" pitchFamily="50" charset="-128"/>
                <a:ea typeface="メイリオ" panose="020B0604030504040204" pitchFamily="50" charset="-128"/>
              </a:rPr>
              <a:t>】</a:t>
            </a:r>
            <a:r>
              <a:rPr lang="ja-JP" altLang="en-US" sz="1400" dirty="0">
                <a:solidFill>
                  <a:schemeClr val="tx1"/>
                </a:solidFill>
                <a:latin typeface="メイリオ" panose="020B0604030504040204" pitchFamily="50" charset="-128"/>
                <a:ea typeface="メイリオ" panose="020B0604030504040204" pitchFamily="50" charset="-128"/>
              </a:rPr>
              <a:t>目標を下回る</a:t>
            </a:r>
            <a:endParaRPr lang="en-US" altLang="ja-JP" sz="1400" dirty="0">
              <a:solidFill>
                <a:schemeClr val="tx1"/>
              </a:solidFill>
              <a:latin typeface="メイリオ" panose="020B0604030504040204" pitchFamily="50" charset="-128"/>
              <a:ea typeface="メイリオ" panose="020B0604030504040204" pitchFamily="50" charset="-128"/>
            </a:endParaRPr>
          </a:p>
          <a:p>
            <a:r>
              <a:rPr kumimoji="1" lang="ja-JP" altLang="en-US" sz="1400" dirty="0">
                <a:solidFill>
                  <a:schemeClr val="tx1"/>
                </a:solidFill>
                <a:latin typeface="メイリオ" panose="020B0604030504040204" pitchFamily="50" charset="-128"/>
                <a:ea typeface="メイリオ" panose="020B0604030504040204" pitchFamily="50" charset="-128"/>
              </a:rPr>
              <a:t>　目標２－３　健診結果で一定水準以上の異常値を示した人を確実に医療受診につなげる　　</a:t>
            </a:r>
            <a:r>
              <a:rPr lang="en-US" altLang="ja-JP" sz="1400" dirty="0">
                <a:solidFill>
                  <a:schemeClr val="tx1"/>
                </a:solidFill>
                <a:latin typeface="メイリオ" panose="020B0604030504040204" pitchFamily="50" charset="-128"/>
                <a:ea typeface="メイリオ" panose="020B0604030504040204" pitchFamily="50" charset="-128"/>
              </a:rPr>
              <a:t>【</a:t>
            </a:r>
            <a:r>
              <a:rPr lang="ja-JP" altLang="en-US" sz="1400" dirty="0">
                <a:solidFill>
                  <a:schemeClr val="tx1"/>
                </a:solidFill>
                <a:latin typeface="メイリオ" panose="020B0604030504040204" pitchFamily="50" charset="-128"/>
                <a:ea typeface="メイリオ" panose="020B0604030504040204" pitchFamily="50" charset="-128"/>
              </a:rPr>
              <a:t>結果</a:t>
            </a:r>
            <a:r>
              <a:rPr lang="en-US" altLang="ja-JP" sz="1400" dirty="0">
                <a:solidFill>
                  <a:schemeClr val="tx1"/>
                </a:solidFill>
                <a:latin typeface="メイリオ" panose="020B0604030504040204" pitchFamily="50" charset="-128"/>
                <a:ea typeface="メイリオ" panose="020B0604030504040204" pitchFamily="50" charset="-128"/>
              </a:rPr>
              <a:t>】</a:t>
            </a:r>
            <a:r>
              <a:rPr lang="ja-JP" altLang="en-US" sz="1400" dirty="0">
                <a:solidFill>
                  <a:schemeClr val="tx1"/>
                </a:solidFill>
                <a:latin typeface="メイリオ" panose="020B0604030504040204" pitchFamily="50" charset="-128"/>
                <a:ea typeface="メイリオ" panose="020B0604030504040204" pitchFamily="50" charset="-128"/>
              </a:rPr>
              <a:t>目標を下回る</a:t>
            </a:r>
            <a:endParaRPr kumimoji="1"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3" name="タイトル 1">
            <a:extLst>
              <a:ext uri="{FF2B5EF4-FFF2-40B4-BE49-F238E27FC236}">
                <a16:creationId xmlns:a16="http://schemas.microsoft.com/office/drawing/2014/main" id="{6D68EBE1-FD10-4EBA-8DF5-0374C22CCFFF}"/>
              </a:ext>
            </a:extLst>
          </p:cNvPr>
          <p:cNvSpPr txBox="1">
            <a:spLocks/>
          </p:cNvSpPr>
          <p:nvPr/>
        </p:nvSpPr>
        <p:spPr>
          <a:xfrm>
            <a:off x="639535" y="454393"/>
            <a:ext cx="10912929" cy="64728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91440" tIns="45720" rIns="91440" bIns="45720" rtlCol="0" anchor="b">
            <a:normAutofit/>
          </a:bodyPr>
          <a:lstStyle>
            <a:lvl1pPr algn="l" defTabSz="457200" rtl="0" eaLnBrk="1" latinLnBrk="0" hangingPunct="1">
              <a:spcBef>
                <a:spcPct val="0"/>
              </a:spcBef>
              <a:buNone/>
              <a:defRPr kumimoji="1" sz="54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3200" dirty="0">
                <a:latin typeface="メイリオ" panose="020B0604030504040204" pitchFamily="50" charset="-128"/>
                <a:ea typeface="メイリオ" panose="020B0604030504040204" pitchFamily="50" charset="-128"/>
              </a:rPr>
              <a:t>第２期データヘルス計画の考察</a:t>
            </a:r>
          </a:p>
        </p:txBody>
      </p:sp>
      <p:sp>
        <p:nvSpPr>
          <p:cNvPr id="4" name="テキスト ボックス 3">
            <a:extLst>
              <a:ext uri="{FF2B5EF4-FFF2-40B4-BE49-F238E27FC236}">
                <a16:creationId xmlns:a16="http://schemas.microsoft.com/office/drawing/2014/main" id="{41572E4D-390E-4A15-AD8B-F80CBE1B500B}"/>
              </a:ext>
            </a:extLst>
          </p:cNvPr>
          <p:cNvSpPr txBox="1"/>
          <p:nvPr/>
        </p:nvSpPr>
        <p:spPr>
          <a:xfrm>
            <a:off x="913934" y="4001992"/>
            <a:ext cx="10110651" cy="1754326"/>
          </a:xfrm>
          <a:prstGeom prst="rect">
            <a:avLst/>
          </a:prstGeom>
          <a:solidFill>
            <a:schemeClr val="accent4">
              <a:lumMod val="20000"/>
              <a:lumOff val="80000"/>
            </a:schemeClr>
          </a:solidFill>
        </p:spPr>
        <p:txBody>
          <a:bodyPr wrap="square" rtlCol="0">
            <a:spAutoFit/>
          </a:bodyPr>
          <a:lstStyle/>
          <a:p>
            <a:r>
              <a:rPr lang="ja-JP" altLang="en-US" dirty="0">
                <a:latin typeface="メイリオ" panose="020B0604030504040204" pitchFamily="50" charset="-128"/>
                <a:ea typeface="メイリオ" panose="020B0604030504040204" pitchFamily="50" charset="-128"/>
              </a:rPr>
              <a:t>　生活習慣の改善や健康づくりに取り組むための行動目標は達成できなかったが、食事や運動などの良い状態を心がけている方の割合は達成した。</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“プラスマイナスチャレンジ”という名称の認知度ではなく、取り組みの内容について理解を深めることが必要である。</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健診受診率は、新型コロナ感染症の影響による集団健診の取り止めにより目標を達成出来ず、今後も積極的な健診受診勧奨が必要である。</a:t>
            </a:r>
            <a:endParaRPr kumimoji="1" lang="ja-JP" altLang="en-US" dirty="0"/>
          </a:p>
        </p:txBody>
      </p:sp>
    </p:spTree>
    <p:extLst>
      <p:ext uri="{BB962C8B-B14F-4D97-AF65-F5344CB8AC3E}">
        <p14:creationId xmlns:p14="http://schemas.microsoft.com/office/powerpoint/2010/main" val="37406980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楕円 6">
            <a:extLst>
              <a:ext uri="{FF2B5EF4-FFF2-40B4-BE49-F238E27FC236}">
                <a16:creationId xmlns:a16="http://schemas.microsoft.com/office/drawing/2014/main" id="{DB2AC27C-7EAE-4686-BBAD-36B14454A68E}"/>
              </a:ext>
            </a:extLst>
          </p:cNvPr>
          <p:cNvSpPr/>
          <p:nvPr/>
        </p:nvSpPr>
        <p:spPr>
          <a:xfrm>
            <a:off x="4517573" y="1378690"/>
            <a:ext cx="3019698" cy="1153997"/>
          </a:xfrm>
          <a:prstGeom prst="ellipse">
            <a:avLst/>
          </a:prstGeom>
          <a:gradFill flip="none" rotWithShape="1">
            <a:gsLst>
              <a:gs pos="0">
                <a:schemeClr val="accent1">
                  <a:lumMod val="20000"/>
                  <a:lumOff val="80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楕円 7">
            <a:extLst>
              <a:ext uri="{FF2B5EF4-FFF2-40B4-BE49-F238E27FC236}">
                <a16:creationId xmlns:a16="http://schemas.microsoft.com/office/drawing/2014/main" id="{527E6AD9-7319-4EC7-8993-71E023BC8491}"/>
              </a:ext>
            </a:extLst>
          </p:cNvPr>
          <p:cNvSpPr/>
          <p:nvPr/>
        </p:nvSpPr>
        <p:spPr>
          <a:xfrm>
            <a:off x="722538" y="1378690"/>
            <a:ext cx="3019698" cy="1153997"/>
          </a:xfrm>
          <a:prstGeom prst="ellipse">
            <a:avLst/>
          </a:prstGeom>
          <a:gradFill flip="none" rotWithShape="1">
            <a:gsLst>
              <a:gs pos="0">
                <a:schemeClr val="accent1">
                  <a:lumMod val="20000"/>
                  <a:lumOff val="80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a:extLst>
              <a:ext uri="{FF2B5EF4-FFF2-40B4-BE49-F238E27FC236}">
                <a16:creationId xmlns:a16="http://schemas.microsoft.com/office/drawing/2014/main" id="{CCC99211-947F-4C45-9BDD-97478B6AEC76}"/>
              </a:ext>
            </a:extLst>
          </p:cNvPr>
          <p:cNvSpPr txBox="1">
            <a:spLocks/>
          </p:cNvSpPr>
          <p:nvPr/>
        </p:nvSpPr>
        <p:spPr>
          <a:xfrm>
            <a:off x="639535" y="506645"/>
            <a:ext cx="10912929" cy="64728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91440" tIns="45720" rIns="91440" bIns="45720" rtlCol="0" anchor="b">
            <a:normAutofit/>
          </a:bodyPr>
          <a:lstStyle>
            <a:lvl1pPr algn="l" defTabSz="457200" rtl="0" eaLnBrk="1" latinLnBrk="0" hangingPunct="1">
              <a:spcBef>
                <a:spcPct val="0"/>
              </a:spcBef>
              <a:buNone/>
              <a:defRPr kumimoji="1" sz="54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3200" dirty="0">
                <a:latin typeface="メイリオ" panose="020B0604030504040204" pitchFamily="50" charset="-128"/>
                <a:ea typeface="メイリオ" panose="020B0604030504040204" pitchFamily="50" charset="-128"/>
              </a:rPr>
              <a:t>健康・医療情報から見た　坂井市国保の健康課題</a:t>
            </a:r>
            <a:r>
              <a:rPr lang="ja-JP" altLang="en-US" sz="2800" dirty="0">
                <a:latin typeface="メイリオ" panose="020B0604030504040204" pitchFamily="50" charset="-128"/>
                <a:ea typeface="メイリオ" panose="020B0604030504040204" pitchFamily="50" charset="-128"/>
              </a:rPr>
              <a:t>（抜粋）</a:t>
            </a:r>
          </a:p>
        </p:txBody>
      </p:sp>
      <p:sp>
        <p:nvSpPr>
          <p:cNvPr id="3" name="テキスト ボックス 2">
            <a:extLst>
              <a:ext uri="{FF2B5EF4-FFF2-40B4-BE49-F238E27FC236}">
                <a16:creationId xmlns:a16="http://schemas.microsoft.com/office/drawing/2014/main" id="{77CA5AE8-08A7-40AB-B64F-6EFF7A538CBD}"/>
              </a:ext>
            </a:extLst>
          </p:cNvPr>
          <p:cNvSpPr txBox="1"/>
          <p:nvPr/>
        </p:nvSpPr>
        <p:spPr>
          <a:xfrm>
            <a:off x="639535" y="1557105"/>
            <a:ext cx="3224349" cy="923330"/>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急性心筋梗塞や心不全などの心臓疾患での標準化死亡比が高い</a:t>
            </a:r>
            <a:endParaRPr lang="en-US" altLang="ja-JP"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ED6B937F-BF7C-4A10-BF9C-BB41EA716A08}"/>
              </a:ext>
            </a:extLst>
          </p:cNvPr>
          <p:cNvSpPr txBox="1"/>
          <p:nvPr/>
        </p:nvSpPr>
        <p:spPr>
          <a:xfrm>
            <a:off x="4517573" y="1557105"/>
            <a:ext cx="3019698" cy="1200329"/>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生活習慣病発症や心臓疾患につながるリスクのある方が一定数見られる</a:t>
            </a:r>
          </a:p>
          <a:p>
            <a:endParaRPr kumimoji="1" lang="ja-JP" altLang="en-US" dirty="0"/>
          </a:p>
        </p:txBody>
      </p:sp>
      <p:pic>
        <p:nvPicPr>
          <p:cNvPr id="9" name="図 8" descr="【1～6章】国民健康保険保健事業実施計画.pdf - Adobe Acrobat Reader (32-bit)">
            <a:extLst>
              <a:ext uri="{FF2B5EF4-FFF2-40B4-BE49-F238E27FC236}">
                <a16:creationId xmlns:a16="http://schemas.microsoft.com/office/drawing/2014/main" id="{20F28000-E617-4ADD-910A-3E7096F6962D}"/>
              </a:ext>
            </a:extLst>
          </p:cNvPr>
          <p:cNvPicPr/>
          <p:nvPr/>
        </p:nvPicPr>
        <p:blipFill rotWithShape="1">
          <a:blip r:embed="rId2" cstate="print">
            <a:extLst>
              <a:ext uri="{28A0092B-C50C-407E-A947-70E740481C1C}">
                <a14:useLocalDpi xmlns:a14="http://schemas.microsoft.com/office/drawing/2010/main" val="0"/>
              </a:ext>
            </a:extLst>
          </a:blip>
          <a:srcRect l="11376" t="22248" r="26564" b="4267"/>
          <a:stretch/>
        </p:blipFill>
        <p:spPr bwMode="auto">
          <a:xfrm>
            <a:off x="489014" y="3118740"/>
            <a:ext cx="3383852" cy="2501087"/>
          </a:xfrm>
          <a:prstGeom prst="rect">
            <a:avLst/>
          </a:prstGeom>
          <a:ln>
            <a:noFill/>
          </a:ln>
          <a:extLst>
            <a:ext uri="{53640926-AAD7-44D8-BBD7-CCE9431645EC}">
              <a14:shadowObscured xmlns:a14="http://schemas.microsoft.com/office/drawing/2010/main"/>
            </a:ext>
          </a:extLst>
        </p:spPr>
      </p:pic>
      <p:sp>
        <p:nvSpPr>
          <p:cNvPr id="10" name="正方形/長方形 9">
            <a:extLst>
              <a:ext uri="{FF2B5EF4-FFF2-40B4-BE49-F238E27FC236}">
                <a16:creationId xmlns:a16="http://schemas.microsoft.com/office/drawing/2014/main" id="{DDE2A1F3-6EA3-416B-89FD-3180FC556ED7}"/>
              </a:ext>
            </a:extLst>
          </p:cNvPr>
          <p:cNvSpPr/>
          <p:nvPr/>
        </p:nvSpPr>
        <p:spPr>
          <a:xfrm>
            <a:off x="371447" y="2656781"/>
            <a:ext cx="3700144" cy="2501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50" dirty="0">
                <a:solidFill>
                  <a:schemeClr val="tx1"/>
                </a:solidFill>
                <a:latin typeface="メイリオ" panose="020B0604030504040204" pitchFamily="50" charset="-128"/>
                <a:ea typeface="メイリオ" panose="020B0604030504040204" pitchFamily="50" charset="-128"/>
              </a:rPr>
              <a:t>【</a:t>
            </a:r>
            <a:r>
              <a:rPr kumimoji="1" lang="ja-JP" altLang="en-US" sz="1050" dirty="0">
                <a:solidFill>
                  <a:schemeClr val="tx1"/>
                </a:solidFill>
                <a:latin typeface="メイリオ" panose="020B0604030504040204" pitchFamily="50" charset="-128"/>
                <a:ea typeface="メイリオ" panose="020B0604030504040204" pitchFamily="50" charset="-128"/>
              </a:rPr>
              <a:t>坂井市の標準化死亡比（平成</a:t>
            </a:r>
            <a:r>
              <a:rPr kumimoji="1" lang="en-US" altLang="ja-JP" sz="1050" dirty="0">
                <a:solidFill>
                  <a:schemeClr val="tx1"/>
                </a:solidFill>
                <a:latin typeface="メイリオ" panose="020B0604030504040204" pitchFamily="50" charset="-128"/>
                <a:ea typeface="メイリオ" panose="020B0604030504040204" pitchFamily="50" charset="-128"/>
              </a:rPr>
              <a:t>25</a:t>
            </a:r>
            <a:r>
              <a:rPr kumimoji="1" lang="ja-JP" altLang="en-US" sz="1050" dirty="0">
                <a:solidFill>
                  <a:schemeClr val="tx1"/>
                </a:solidFill>
                <a:latin typeface="メイリオ" panose="020B0604030504040204" pitchFamily="50" charset="-128"/>
                <a:ea typeface="メイリオ" panose="020B0604030504040204" pitchFamily="50" charset="-128"/>
              </a:rPr>
              <a:t>年～平成</a:t>
            </a:r>
            <a:r>
              <a:rPr kumimoji="1" lang="en-US" altLang="ja-JP" sz="1050" dirty="0">
                <a:solidFill>
                  <a:schemeClr val="tx1"/>
                </a:solidFill>
                <a:latin typeface="メイリオ" panose="020B0604030504040204" pitchFamily="50" charset="-128"/>
                <a:ea typeface="メイリオ" panose="020B0604030504040204" pitchFamily="50" charset="-128"/>
              </a:rPr>
              <a:t>29</a:t>
            </a:r>
            <a:r>
              <a:rPr kumimoji="1" lang="ja-JP" altLang="en-US" sz="1050" dirty="0">
                <a:solidFill>
                  <a:schemeClr val="tx1"/>
                </a:solidFill>
                <a:latin typeface="メイリオ" panose="020B0604030504040204" pitchFamily="50" charset="-128"/>
                <a:ea typeface="メイリオ" panose="020B0604030504040204" pitchFamily="50" charset="-128"/>
              </a:rPr>
              <a:t>年）</a:t>
            </a:r>
            <a:r>
              <a:rPr kumimoji="1" lang="en-US" altLang="ja-JP" sz="1050" dirty="0">
                <a:solidFill>
                  <a:schemeClr val="tx1"/>
                </a:solidFill>
                <a:latin typeface="メイリオ" panose="020B0604030504040204" pitchFamily="50" charset="-128"/>
                <a:ea typeface="メイリオ" panose="020B0604030504040204" pitchFamily="50" charset="-128"/>
              </a:rPr>
              <a:t>】</a:t>
            </a:r>
          </a:p>
        </p:txBody>
      </p:sp>
      <p:graphicFrame>
        <p:nvGraphicFramePr>
          <p:cNvPr id="11" name="表 10">
            <a:extLst>
              <a:ext uri="{FF2B5EF4-FFF2-40B4-BE49-F238E27FC236}">
                <a16:creationId xmlns:a16="http://schemas.microsoft.com/office/drawing/2014/main" id="{5F52DDB3-9C49-4425-AAAF-4C8E3E6560BC}"/>
              </a:ext>
            </a:extLst>
          </p:cNvPr>
          <p:cNvGraphicFramePr>
            <a:graphicFrameLocks noGrp="1"/>
          </p:cNvGraphicFramePr>
          <p:nvPr>
            <p:extLst>
              <p:ext uri="{D42A27DB-BD31-4B8C-83A1-F6EECF244321}">
                <p14:modId xmlns:p14="http://schemas.microsoft.com/office/powerpoint/2010/main" val="2481705219"/>
              </p:ext>
            </p:extLst>
          </p:nvPr>
        </p:nvGraphicFramePr>
        <p:xfrm>
          <a:off x="4250876" y="2751747"/>
          <a:ext cx="3383854" cy="1937813"/>
        </p:xfrm>
        <a:graphic>
          <a:graphicData uri="http://schemas.openxmlformats.org/drawingml/2006/table">
            <a:tbl>
              <a:tblPr/>
              <a:tblGrid>
                <a:gridCol w="828057">
                  <a:extLst>
                    <a:ext uri="{9D8B030D-6E8A-4147-A177-3AD203B41FA5}">
                      <a16:colId xmlns:a16="http://schemas.microsoft.com/office/drawing/2014/main" val="2888713090"/>
                    </a:ext>
                  </a:extLst>
                </a:gridCol>
                <a:gridCol w="461141">
                  <a:extLst>
                    <a:ext uri="{9D8B030D-6E8A-4147-A177-3AD203B41FA5}">
                      <a16:colId xmlns:a16="http://schemas.microsoft.com/office/drawing/2014/main" val="74444766"/>
                    </a:ext>
                  </a:extLst>
                </a:gridCol>
                <a:gridCol w="459266">
                  <a:extLst>
                    <a:ext uri="{9D8B030D-6E8A-4147-A177-3AD203B41FA5}">
                      <a16:colId xmlns:a16="http://schemas.microsoft.com/office/drawing/2014/main" val="1459521560"/>
                    </a:ext>
                  </a:extLst>
                </a:gridCol>
                <a:gridCol w="430526">
                  <a:extLst>
                    <a:ext uri="{9D8B030D-6E8A-4147-A177-3AD203B41FA5}">
                      <a16:colId xmlns:a16="http://schemas.microsoft.com/office/drawing/2014/main" val="3277677486"/>
                    </a:ext>
                  </a:extLst>
                </a:gridCol>
                <a:gridCol w="434745">
                  <a:extLst>
                    <a:ext uri="{9D8B030D-6E8A-4147-A177-3AD203B41FA5}">
                      <a16:colId xmlns:a16="http://schemas.microsoft.com/office/drawing/2014/main" val="2653211280"/>
                    </a:ext>
                  </a:extLst>
                </a:gridCol>
                <a:gridCol w="402934">
                  <a:extLst>
                    <a:ext uri="{9D8B030D-6E8A-4147-A177-3AD203B41FA5}">
                      <a16:colId xmlns:a16="http://schemas.microsoft.com/office/drawing/2014/main" val="1176174044"/>
                    </a:ext>
                  </a:extLst>
                </a:gridCol>
                <a:gridCol w="367185">
                  <a:extLst>
                    <a:ext uri="{9D8B030D-6E8A-4147-A177-3AD203B41FA5}">
                      <a16:colId xmlns:a16="http://schemas.microsoft.com/office/drawing/2014/main" val="2814502735"/>
                    </a:ext>
                  </a:extLst>
                </a:gridCol>
              </a:tblGrid>
              <a:tr h="180306">
                <a:tc>
                  <a:txBody>
                    <a:bodyPr/>
                    <a:lstStyle/>
                    <a:p>
                      <a:pPr algn="l" fontAlgn="ctr"/>
                      <a:endParaRPr lang="ja-JP" altLang="en-US" sz="9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a:noFill/>
                    </a:lnL>
                    <a:lnR>
                      <a:noFill/>
                    </a:lnR>
                    <a:lnT>
                      <a:noFill/>
                    </a:lnT>
                    <a:lnB>
                      <a:noFill/>
                    </a:lnB>
                  </a:tcPr>
                </a:tc>
                <a:extLst>
                  <a:ext uri="{0D108BD9-81ED-4DB2-BD59-A6C34878D82A}">
                    <a16:rowId xmlns:a16="http://schemas.microsoft.com/office/drawing/2014/main" val="4046186914"/>
                  </a:ext>
                </a:extLst>
              </a:tr>
              <a:tr h="297131">
                <a:tc>
                  <a:txBody>
                    <a:bodyPr/>
                    <a:lstStyle/>
                    <a:p>
                      <a:pPr algn="l"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9525" marR="9525" marT="9525" marB="0" anchor="ctr">
                    <a:lnL>
                      <a:noFill/>
                    </a:lnL>
                    <a:lnR>
                      <a:noFill/>
                    </a:lnR>
                    <a:lnT>
                      <a:noFill/>
                    </a:lnT>
                    <a:lnB>
                      <a:noFill/>
                    </a:lnB>
                    <a:solidFill>
                      <a:srgbClr val="89B3F7"/>
                    </a:solidFill>
                  </a:tcPr>
                </a:tc>
                <a:tc>
                  <a:txBody>
                    <a:bodyPr/>
                    <a:lstStyle/>
                    <a:p>
                      <a:pPr algn="l"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9525" marR="9525" marT="9525" marB="0" anchor="ctr">
                    <a:lnL>
                      <a:noFill/>
                    </a:lnL>
                    <a:lnR>
                      <a:noFill/>
                    </a:lnR>
                    <a:lnT>
                      <a:noFill/>
                    </a:lnT>
                    <a:lnB>
                      <a:noFill/>
                    </a:lnB>
                    <a:solidFill>
                      <a:srgbClr val="89B3F7"/>
                    </a:solidFill>
                  </a:tcPr>
                </a:tc>
                <a:tc>
                  <a:txBody>
                    <a:bodyPr/>
                    <a:lstStyle/>
                    <a:p>
                      <a:pPr algn="ctr" fontAlgn="ctr"/>
                      <a:r>
                        <a:rPr lang="en-US" sz="900" b="0" i="0" u="none" strike="noStrike" dirty="0">
                          <a:solidFill>
                            <a:srgbClr val="000000"/>
                          </a:solidFill>
                          <a:effectLst/>
                          <a:latin typeface="メイリオ" panose="020B0604030504040204" pitchFamily="50" charset="-128"/>
                          <a:ea typeface="メイリオ" panose="020B0604030504040204" pitchFamily="50" charset="-128"/>
                        </a:rPr>
                        <a:t>H30</a:t>
                      </a: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年度</a:t>
                      </a:r>
                    </a:p>
                  </a:txBody>
                  <a:tcPr marL="9525" marR="9525" marT="9525" marB="0" anchor="ctr">
                    <a:lnL>
                      <a:noFill/>
                    </a:lnL>
                    <a:lnR>
                      <a:noFill/>
                    </a:lnR>
                    <a:lnT>
                      <a:noFill/>
                    </a:lnT>
                    <a:lnB>
                      <a:noFill/>
                    </a:lnB>
                    <a:solidFill>
                      <a:srgbClr val="89B3F7"/>
                    </a:solidFill>
                  </a:tcPr>
                </a:tc>
                <a:tc>
                  <a:txBody>
                    <a:bodyPr/>
                    <a:lstStyle/>
                    <a:p>
                      <a:pPr algn="ctr" fontAlgn="ctr"/>
                      <a:r>
                        <a:rPr lang="en-US" sz="900" b="0" i="0" u="none" strike="noStrike" dirty="0">
                          <a:solidFill>
                            <a:srgbClr val="000000"/>
                          </a:solidFill>
                          <a:effectLst/>
                          <a:latin typeface="メイリオ" panose="020B0604030504040204" pitchFamily="50" charset="-128"/>
                          <a:ea typeface="メイリオ" panose="020B0604030504040204" pitchFamily="50" charset="-128"/>
                        </a:rPr>
                        <a:t>R1</a:t>
                      </a: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年度</a:t>
                      </a:r>
                    </a:p>
                  </a:txBody>
                  <a:tcPr marL="9525" marR="9525" marT="9525" marB="0" anchor="ctr">
                    <a:lnL>
                      <a:noFill/>
                    </a:lnL>
                    <a:lnR>
                      <a:noFill/>
                    </a:lnR>
                    <a:lnT>
                      <a:noFill/>
                    </a:lnT>
                    <a:lnB>
                      <a:noFill/>
                    </a:lnB>
                    <a:solidFill>
                      <a:srgbClr val="89B3F7"/>
                    </a:solidFill>
                  </a:tcPr>
                </a:tc>
                <a:tc>
                  <a:txBody>
                    <a:bodyPr/>
                    <a:lstStyle/>
                    <a:p>
                      <a:pPr algn="ctr" fontAlgn="ctr"/>
                      <a:r>
                        <a:rPr lang="en-US" sz="900" b="0" i="0" u="none" strike="noStrike" dirty="0">
                          <a:solidFill>
                            <a:srgbClr val="000000"/>
                          </a:solidFill>
                          <a:effectLst/>
                          <a:latin typeface="メイリオ" panose="020B0604030504040204" pitchFamily="50" charset="-128"/>
                          <a:ea typeface="メイリオ" panose="020B0604030504040204" pitchFamily="50" charset="-128"/>
                        </a:rPr>
                        <a:t>R2</a:t>
                      </a: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年度</a:t>
                      </a:r>
                    </a:p>
                  </a:txBody>
                  <a:tcPr marL="9525" marR="9525" marT="9525" marB="0" anchor="ctr">
                    <a:lnL>
                      <a:noFill/>
                    </a:lnL>
                    <a:lnR>
                      <a:noFill/>
                    </a:lnR>
                    <a:lnT>
                      <a:noFill/>
                    </a:lnT>
                    <a:lnB>
                      <a:noFill/>
                    </a:lnB>
                    <a:solidFill>
                      <a:srgbClr val="89B3F7"/>
                    </a:solidFill>
                  </a:tcPr>
                </a:tc>
                <a:tc>
                  <a:txBody>
                    <a:bodyPr/>
                    <a:lstStyle/>
                    <a:p>
                      <a:pPr algn="ctr" fontAlgn="ctr"/>
                      <a:r>
                        <a:rPr lang="en-US" sz="900" b="0" i="0" u="none" strike="noStrike" dirty="0">
                          <a:solidFill>
                            <a:srgbClr val="000000"/>
                          </a:solidFill>
                          <a:effectLst/>
                          <a:latin typeface="メイリオ" panose="020B0604030504040204" pitchFamily="50" charset="-128"/>
                          <a:ea typeface="メイリオ" panose="020B0604030504040204" pitchFamily="50" charset="-128"/>
                        </a:rPr>
                        <a:t>R3</a:t>
                      </a: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年度</a:t>
                      </a:r>
                    </a:p>
                  </a:txBody>
                  <a:tcPr marL="9525" marR="9525" marT="9525" marB="0" anchor="ctr">
                    <a:lnL>
                      <a:noFill/>
                    </a:lnL>
                    <a:lnR>
                      <a:noFill/>
                    </a:lnR>
                    <a:lnT>
                      <a:noFill/>
                    </a:lnT>
                    <a:lnB>
                      <a:noFill/>
                    </a:lnB>
                    <a:solidFill>
                      <a:srgbClr val="89B3F7"/>
                    </a:solidFill>
                  </a:tcPr>
                </a:tc>
                <a:tc>
                  <a:txBody>
                    <a:bodyPr/>
                    <a:lstStyle/>
                    <a:p>
                      <a:pPr algn="ctr" fontAlgn="ctr"/>
                      <a:r>
                        <a:rPr lang="en-US" sz="900" b="0" i="0" u="none" strike="noStrike">
                          <a:solidFill>
                            <a:srgbClr val="000000"/>
                          </a:solidFill>
                          <a:effectLst/>
                          <a:latin typeface="メイリオ" panose="020B0604030504040204" pitchFamily="50" charset="-128"/>
                          <a:ea typeface="メイリオ" panose="020B0604030504040204" pitchFamily="50" charset="-128"/>
                        </a:rPr>
                        <a:t>R4</a:t>
                      </a:r>
                      <a:r>
                        <a:rPr lang="ja-JP" altLang="en-US" sz="900" b="0" i="0" u="none" strike="noStrike">
                          <a:solidFill>
                            <a:srgbClr val="000000"/>
                          </a:solidFill>
                          <a:effectLst/>
                          <a:latin typeface="メイリオ" panose="020B0604030504040204" pitchFamily="50" charset="-128"/>
                          <a:ea typeface="メイリオ" panose="020B0604030504040204" pitchFamily="50" charset="-128"/>
                        </a:rPr>
                        <a:t>年度</a:t>
                      </a:r>
                    </a:p>
                  </a:txBody>
                  <a:tcPr marL="9525" marR="9525" marT="9525" marB="0" anchor="ctr">
                    <a:lnL>
                      <a:noFill/>
                    </a:lnL>
                    <a:lnR>
                      <a:noFill/>
                    </a:lnR>
                    <a:lnT>
                      <a:noFill/>
                    </a:lnT>
                    <a:lnB>
                      <a:noFill/>
                    </a:lnB>
                    <a:solidFill>
                      <a:srgbClr val="89B3F7"/>
                    </a:solidFill>
                  </a:tcPr>
                </a:tc>
                <a:extLst>
                  <a:ext uri="{0D108BD9-81ED-4DB2-BD59-A6C34878D82A}">
                    <a16:rowId xmlns:a16="http://schemas.microsoft.com/office/drawing/2014/main" val="2942813245"/>
                  </a:ext>
                </a:extLst>
              </a:tr>
              <a:tr h="242348">
                <a:tc rowSpan="2">
                  <a:txBody>
                    <a:bodyPr/>
                    <a:lstStyle/>
                    <a:p>
                      <a:pPr algn="l"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血圧リスクあり</a:t>
                      </a:r>
                    </a:p>
                  </a:txBody>
                  <a:tcPr marL="9525" marR="9525" marT="9525" marB="0" anchor="ctr">
                    <a:lnL>
                      <a:noFill/>
                    </a:lnL>
                    <a:lnR>
                      <a:noFill/>
                    </a:lnR>
                    <a:lnT>
                      <a:noFill/>
                    </a:lnT>
                    <a:lnB>
                      <a:noFill/>
                    </a:lnB>
                    <a:solidFill>
                      <a:srgbClr val="D8E4FC"/>
                    </a:solidFill>
                  </a:tcPr>
                </a:tc>
                <a:tc>
                  <a:txBody>
                    <a:bodyPr/>
                    <a:lstStyle/>
                    <a:p>
                      <a:pPr algn="ctr" fontAlgn="ctr"/>
                      <a:r>
                        <a:rPr lang="ja-JP" altLang="en-US" sz="900" b="0" i="0" u="none" strike="noStrike" dirty="0">
                          <a:solidFill>
                            <a:srgbClr val="FF0000"/>
                          </a:solidFill>
                          <a:effectLst/>
                          <a:latin typeface="メイリオ" panose="020B0604030504040204" pitchFamily="50" charset="-128"/>
                          <a:ea typeface="メイリオ" panose="020B0604030504040204" pitchFamily="50" charset="-128"/>
                        </a:rPr>
                        <a:t>坂井市</a:t>
                      </a:r>
                    </a:p>
                  </a:txBody>
                  <a:tcPr marL="9525" marR="9525" marT="9525" marB="0" anchor="ctr">
                    <a:lnL>
                      <a:noFill/>
                    </a:lnL>
                    <a:lnR>
                      <a:noFill/>
                    </a:lnR>
                    <a:lnT>
                      <a:noFill/>
                    </a:lnT>
                    <a:lnB>
                      <a:noFill/>
                    </a:lnB>
                    <a:solidFill>
                      <a:schemeClr val="accent5">
                        <a:lumMod val="20000"/>
                        <a:lumOff val="80000"/>
                      </a:schemeClr>
                    </a:solidFill>
                  </a:tcPr>
                </a:tc>
                <a:tc>
                  <a:txBody>
                    <a:bodyPr/>
                    <a:lstStyle/>
                    <a:p>
                      <a:pPr algn="ctr" fontAlgn="ctr"/>
                      <a:r>
                        <a:rPr lang="en-US" altLang="ja-JP" sz="900" b="0" i="0" u="none" strike="noStrike" dirty="0">
                          <a:solidFill>
                            <a:srgbClr val="FF0000"/>
                          </a:solidFill>
                          <a:effectLst/>
                          <a:latin typeface="HGS創英角ｺﾞｼｯｸUB" panose="020B0900000000000000" pitchFamily="50" charset="-128"/>
                          <a:ea typeface="HGS創英角ｺﾞｼｯｸUB" panose="020B0900000000000000" pitchFamily="50" charset="-128"/>
                        </a:rPr>
                        <a:t>62.7</a:t>
                      </a: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9525" marR="9525" marT="9525" marB="0" anchor="ctr">
                    <a:lnL>
                      <a:noFill/>
                    </a:lnL>
                    <a:lnR>
                      <a:noFill/>
                    </a:lnR>
                    <a:lnT>
                      <a:noFill/>
                    </a:lnT>
                    <a:lnB>
                      <a:noFill/>
                    </a:lnB>
                    <a:solidFill>
                      <a:schemeClr val="accent5">
                        <a:lumMod val="20000"/>
                        <a:lumOff val="80000"/>
                      </a:schemeClr>
                    </a:solidFill>
                  </a:tcPr>
                </a:tc>
                <a:tc>
                  <a:txBody>
                    <a:bodyPr/>
                    <a:lstStyle/>
                    <a:p>
                      <a:pPr algn="ctr" fontAlgn="ctr"/>
                      <a:r>
                        <a:rPr lang="en-US" altLang="ja-JP" sz="900" b="0" i="0" u="none" strike="noStrike" dirty="0">
                          <a:solidFill>
                            <a:srgbClr val="FF0000"/>
                          </a:solidFill>
                          <a:effectLst/>
                          <a:latin typeface="HGS創英角ｺﾞｼｯｸUB" panose="020B0900000000000000" pitchFamily="50" charset="-128"/>
                          <a:ea typeface="HGS創英角ｺﾞｼｯｸUB" panose="020B0900000000000000" pitchFamily="50" charset="-128"/>
                        </a:rPr>
                        <a:t>63.4</a:t>
                      </a:r>
                      <a:r>
                        <a:rPr lang="en-US" altLang="ja-JP" sz="900" b="0" i="0" u="none" strike="noStrike" dirty="0">
                          <a:solidFill>
                            <a:srgbClr val="000000"/>
                          </a:solidFill>
                          <a:effectLst/>
                          <a:latin typeface="HGP創英角ｺﾞｼｯｸUB" panose="020B0900000000000000" pitchFamily="50" charset="-128"/>
                          <a:ea typeface="HGP創英角ｺﾞｼｯｸUB" panose="020B0900000000000000" pitchFamily="50" charset="-128"/>
                        </a:rPr>
                        <a:t> </a:t>
                      </a:r>
                    </a:p>
                  </a:txBody>
                  <a:tcPr marL="9525" marR="9525" marT="9525" marB="0" anchor="ctr">
                    <a:lnL>
                      <a:noFill/>
                    </a:lnL>
                    <a:lnR>
                      <a:noFill/>
                    </a:lnR>
                    <a:lnT>
                      <a:noFill/>
                    </a:lnT>
                    <a:lnB>
                      <a:noFill/>
                    </a:lnB>
                    <a:solidFill>
                      <a:schemeClr val="accent5">
                        <a:lumMod val="20000"/>
                        <a:lumOff val="80000"/>
                      </a:schemeClr>
                    </a:solidFill>
                  </a:tcPr>
                </a:tc>
                <a:tc>
                  <a:txBody>
                    <a:bodyPr/>
                    <a:lstStyle/>
                    <a:p>
                      <a:pPr algn="ctr" fontAlgn="ctr"/>
                      <a:r>
                        <a:rPr lang="en-US" altLang="ja-JP" sz="900" b="0" i="0" u="none" strike="noStrike" dirty="0">
                          <a:solidFill>
                            <a:srgbClr val="FF0000"/>
                          </a:solidFill>
                          <a:effectLst/>
                          <a:latin typeface="HGS創英角ｺﾞｼｯｸUB" panose="020B0900000000000000" pitchFamily="50" charset="-128"/>
                          <a:ea typeface="HGS創英角ｺﾞｼｯｸUB" panose="020B0900000000000000" pitchFamily="50" charset="-128"/>
                        </a:rPr>
                        <a:t>70.0 </a:t>
                      </a:r>
                    </a:p>
                  </a:txBody>
                  <a:tcPr marL="9525" marR="9525" marT="9525" marB="0" anchor="ctr">
                    <a:lnL>
                      <a:noFill/>
                    </a:lnL>
                    <a:lnR>
                      <a:noFill/>
                    </a:lnR>
                    <a:lnT>
                      <a:noFill/>
                    </a:lnT>
                    <a:lnB>
                      <a:noFill/>
                    </a:lnB>
                    <a:solidFill>
                      <a:schemeClr val="accent5">
                        <a:lumMod val="20000"/>
                        <a:lumOff val="80000"/>
                      </a:schemeClr>
                    </a:solidFill>
                  </a:tcPr>
                </a:tc>
                <a:tc>
                  <a:txBody>
                    <a:bodyPr/>
                    <a:lstStyle/>
                    <a:p>
                      <a:pPr algn="ctr" fontAlgn="ctr"/>
                      <a:r>
                        <a:rPr lang="en-US" altLang="ja-JP" sz="900" b="0" i="0" u="none" strike="noStrike" dirty="0">
                          <a:solidFill>
                            <a:srgbClr val="FF0000"/>
                          </a:solidFill>
                          <a:effectLst/>
                          <a:latin typeface="HGS創英角ｺﾞｼｯｸUB" panose="020B0900000000000000" pitchFamily="50" charset="-128"/>
                          <a:ea typeface="HGS創英角ｺﾞｼｯｸUB" panose="020B0900000000000000" pitchFamily="50" charset="-128"/>
                        </a:rPr>
                        <a:t>67.1</a:t>
                      </a: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9525" marR="9525" marT="9525" marB="0" anchor="ctr">
                    <a:lnL>
                      <a:noFill/>
                    </a:lnL>
                    <a:lnR>
                      <a:noFill/>
                    </a:lnR>
                    <a:lnT>
                      <a:noFill/>
                    </a:lnT>
                    <a:lnB>
                      <a:noFill/>
                    </a:lnB>
                    <a:solidFill>
                      <a:schemeClr val="accent5">
                        <a:lumMod val="20000"/>
                        <a:lumOff val="80000"/>
                      </a:schemeClr>
                    </a:solidFill>
                  </a:tcPr>
                </a:tc>
                <a:tc>
                  <a:txBody>
                    <a:bodyPr/>
                    <a:lstStyle/>
                    <a:p>
                      <a:pPr algn="ctr" fontAlgn="ctr"/>
                      <a:r>
                        <a:rPr lang="en-US" altLang="ja-JP" sz="900" b="0" i="0" u="none" strike="noStrike" dirty="0">
                          <a:solidFill>
                            <a:srgbClr val="FF0000"/>
                          </a:solidFill>
                          <a:effectLst/>
                          <a:latin typeface="HGS創英角ｺﾞｼｯｸUB" panose="020B0900000000000000" pitchFamily="50" charset="-128"/>
                          <a:ea typeface="HGS創英角ｺﾞｼｯｸUB" panose="020B0900000000000000" pitchFamily="50" charset="-128"/>
                        </a:rPr>
                        <a:t>66.4</a:t>
                      </a: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9525" marR="9525" marT="9525" marB="0" anchor="ctr">
                    <a:lnL>
                      <a:noFill/>
                    </a:lnL>
                    <a:lnR>
                      <a:noFill/>
                    </a:lnR>
                    <a:lnT>
                      <a:noFill/>
                    </a:lnT>
                    <a:lnB>
                      <a:noFill/>
                    </a:lnB>
                    <a:solidFill>
                      <a:schemeClr val="accent5">
                        <a:lumMod val="20000"/>
                        <a:lumOff val="80000"/>
                      </a:schemeClr>
                    </a:solidFill>
                  </a:tcPr>
                </a:tc>
                <a:extLst>
                  <a:ext uri="{0D108BD9-81ED-4DB2-BD59-A6C34878D82A}">
                    <a16:rowId xmlns:a16="http://schemas.microsoft.com/office/drawing/2014/main" val="4033237685"/>
                  </a:ext>
                </a:extLst>
              </a:tr>
              <a:tr h="242348">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県</a:t>
                      </a:r>
                    </a:p>
                  </a:txBody>
                  <a:tcPr marL="9525" marR="9525" marT="9525" marB="0" anchor="ctr">
                    <a:lnL>
                      <a:noFill/>
                    </a:lnL>
                    <a:lnR>
                      <a:noFill/>
                    </a:lnR>
                    <a:lnT>
                      <a:noFill/>
                    </a:lnT>
                    <a:lnB>
                      <a:noFill/>
                    </a:lnB>
                    <a:solidFill>
                      <a:srgbClr val="F4F8FE"/>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62.2 </a:t>
                      </a:r>
                    </a:p>
                  </a:txBody>
                  <a:tcPr marL="9525" marR="9525" marT="9525" marB="0" anchor="ctr">
                    <a:lnL>
                      <a:noFill/>
                    </a:lnL>
                    <a:lnR>
                      <a:noFill/>
                    </a:lnR>
                    <a:lnT>
                      <a:noFill/>
                    </a:lnT>
                    <a:lnB>
                      <a:noFill/>
                    </a:lnB>
                    <a:solidFill>
                      <a:srgbClr val="F4F8FE"/>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62.4 </a:t>
                      </a:r>
                    </a:p>
                  </a:txBody>
                  <a:tcPr marL="9525" marR="9525" marT="9525" marB="0" anchor="ctr">
                    <a:lnL>
                      <a:noFill/>
                    </a:lnL>
                    <a:lnR>
                      <a:noFill/>
                    </a:lnR>
                    <a:lnT>
                      <a:noFill/>
                    </a:lnT>
                    <a:lnB>
                      <a:noFill/>
                    </a:lnB>
                    <a:solidFill>
                      <a:srgbClr val="F4F8FE"/>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66.5 </a:t>
                      </a:r>
                    </a:p>
                  </a:txBody>
                  <a:tcPr marL="9525" marR="9525" marT="9525" marB="0" anchor="ctr">
                    <a:lnL>
                      <a:noFill/>
                    </a:lnL>
                    <a:lnR>
                      <a:noFill/>
                    </a:lnR>
                    <a:lnT>
                      <a:noFill/>
                    </a:lnT>
                    <a:lnB>
                      <a:noFill/>
                    </a:lnB>
                    <a:solidFill>
                      <a:srgbClr val="F4F8FE"/>
                    </a:solidFill>
                  </a:tcPr>
                </a:tc>
                <a:tc>
                  <a:txBody>
                    <a:bodyPr/>
                    <a:lstStyle/>
                    <a:p>
                      <a:pPr algn="ctr" fontAlgn="ctr"/>
                      <a:r>
                        <a:rPr lang="en-US" altLang="ja-JP" sz="900" b="0" i="0" u="none" strike="noStrike">
                          <a:solidFill>
                            <a:srgbClr val="000000"/>
                          </a:solidFill>
                          <a:effectLst/>
                          <a:latin typeface="メイリオ" panose="020B0604030504040204" pitchFamily="50" charset="-128"/>
                          <a:ea typeface="メイリオ" panose="020B0604030504040204" pitchFamily="50" charset="-128"/>
                        </a:rPr>
                        <a:t>65.2 </a:t>
                      </a:r>
                    </a:p>
                  </a:txBody>
                  <a:tcPr marL="9525" marR="9525" marT="9525" marB="0" anchor="ctr">
                    <a:lnL>
                      <a:noFill/>
                    </a:lnL>
                    <a:lnR>
                      <a:noFill/>
                    </a:lnR>
                    <a:lnT>
                      <a:noFill/>
                    </a:lnT>
                    <a:lnB>
                      <a:noFill/>
                    </a:lnB>
                    <a:solidFill>
                      <a:srgbClr val="F4F8FE"/>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65.4 </a:t>
                      </a:r>
                    </a:p>
                  </a:txBody>
                  <a:tcPr marL="9525" marR="9525" marT="9525" marB="0" anchor="ctr">
                    <a:lnL>
                      <a:noFill/>
                    </a:lnL>
                    <a:lnR>
                      <a:noFill/>
                    </a:lnR>
                    <a:lnT>
                      <a:noFill/>
                    </a:lnT>
                    <a:lnB>
                      <a:noFill/>
                    </a:lnB>
                    <a:solidFill>
                      <a:srgbClr val="F4F8FE"/>
                    </a:solidFill>
                  </a:tcPr>
                </a:tc>
                <a:extLst>
                  <a:ext uri="{0D108BD9-81ED-4DB2-BD59-A6C34878D82A}">
                    <a16:rowId xmlns:a16="http://schemas.microsoft.com/office/drawing/2014/main" val="1771252571"/>
                  </a:ext>
                </a:extLst>
              </a:tr>
              <a:tr h="242348">
                <a:tc rowSpan="2">
                  <a:txBody>
                    <a:bodyPr/>
                    <a:lstStyle/>
                    <a:p>
                      <a:pPr algn="l"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脂質リスクあり</a:t>
                      </a:r>
                    </a:p>
                  </a:txBody>
                  <a:tcPr marL="9525" marR="9525" marT="9525" marB="0" anchor="ctr">
                    <a:lnL>
                      <a:noFill/>
                    </a:lnL>
                    <a:lnR>
                      <a:noFill/>
                    </a:lnR>
                    <a:lnT>
                      <a:noFill/>
                    </a:lnT>
                    <a:lnB>
                      <a:noFill/>
                    </a:lnB>
                    <a:solidFill>
                      <a:srgbClr val="D8E4FC"/>
                    </a:solidFill>
                  </a:tcPr>
                </a:tc>
                <a:tc>
                  <a:txBody>
                    <a:bodyPr/>
                    <a:lstStyle/>
                    <a:p>
                      <a:pPr algn="ctr" fontAlgn="ctr"/>
                      <a:r>
                        <a:rPr lang="ja-JP" altLang="en-US" sz="900" b="0" i="0" u="none" strike="noStrike" dirty="0">
                          <a:solidFill>
                            <a:srgbClr val="FF0000"/>
                          </a:solidFill>
                          <a:effectLst/>
                          <a:latin typeface="メイリオ" panose="020B0604030504040204" pitchFamily="50" charset="-128"/>
                          <a:ea typeface="メイリオ" panose="020B0604030504040204" pitchFamily="50" charset="-128"/>
                        </a:rPr>
                        <a:t>坂井市</a:t>
                      </a:r>
                    </a:p>
                  </a:txBody>
                  <a:tcPr marL="9525" marR="9525" marT="9525" marB="0" anchor="ctr">
                    <a:lnL>
                      <a:noFill/>
                    </a:lnL>
                    <a:lnR>
                      <a:noFill/>
                    </a:lnR>
                    <a:lnT>
                      <a:noFill/>
                    </a:lnT>
                    <a:lnB>
                      <a:noFill/>
                    </a:lnB>
                    <a:solidFill>
                      <a:schemeClr val="accent5">
                        <a:lumMod val="20000"/>
                        <a:lumOff val="80000"/>
                      </a:schemeClr>
                    </a:solidFill>
                  </a:tcPr>
                </a:tc>
                <a:tc>
                  <a:txBody>
                    <a:bodyPr/>
                    <a:lstStyle/>
                    <a:p>
                      <a:pPr algn="ctr" fontAlgn="ctr"/>
                      <a:r>
                        <a:rPr lang="en-US" altLang="ja-JP" sz="900" b="0" i="0" u="none" strike="noStrike" dirty="0">
                          <a:solidFill>
                            <a:srgbClr val="FF0000"/>
                          </a:solidFill>
                          <a:effectLst/>
                          <a:latin typeface="HGS創英角ｺﾞｼｯｸUB" panose="020B0900000000000000" pitchFamily="50" charset="-128"/>
                          <a:ea typeface="HGS創英角ｺﾞｼｯｸUB" panose="020B0900000000000000" pitchFamily="50" charset="-128"/>
                        </a:rPr>
                        <a:t>45.2</a:t>
                      </a:r>
                    </a:p>
                  </a:txBody>
                  <a:tcPr marL="9525" marR="9525" marT="9525" marB="0" anchor="ctr">
                    <a:lnL>
                      <a:noFill/>
                    </a:lnL>
                    <a:lnR>
                      <a:noFill/>
                    </a:lnR>
                    <a:lnT>
                      <a:noFill/>
                    </a:lnT>
                    <a:lnB>
                      <a:noFill/>
                    </a:lnB>
                    <a:solidFill>
                      <a:schemeClr val="accent5">
                        <a:lumMod val="20000"/>
                        <a:lumOff val="80000"/>
                      </a:schemeClr>
                    </a:solidFill>
                  </a:tcPr>
                </a:tc>
                <a:tc>
                  <a:txBody>
                    <a:bodyPr/>
                    <a:lstStyle/>
                    <a:p>
                      <a:pPr algn="ctr" fontAlgn="ctr"/>
                      <a:r>
                        <a:rPr lang="en-US" altLang="ja-JP" sz="900" b="0" i="0" u="none" strike="noStrike" dirty="0">
                          <a:solidFill>
                            <a:srgbClr val="FF0000"/>
                          </a:solidFill>
                          <a:effectLst/>
                          <a:latin typeface="HGS創英角ｺﾞｼｯｸUB" panose="020B0900000000000000" pitchFamily="50" charset="-128"/>
                          <a:ea typeface="HGS創英角ｺﾞｼｯｸUB" panose="020B0900000000000000" pitchFamily="50" charset="-128"/>
                        </a:rPr>
                        <a:t>47.5</a:t>
                      </a:r>
                    </a:p>
                  </a:txBody>
                  <a:tcPr marL="9525" marR="9525" marT="9525" marB="0" anchor="ctr">
                    <a:lnL>
                      <a:noFill/>
                    </a:lnL>
                    <a:lnR>
                      <a:noFill/>
                    </a:lnR>
                    <a:lnT>
                      <a:noFill/>
                    </a:lnT>
                    <a:lnB>
                      <a:noFill/>
                    </a:lnB>
                    <a:solidFill>
                      <a:schemeClr val="accent5">
                        <a:lumMod val="20000"/>
                        <a:lumOff val="80000"/>
                      </a:schemeClr>
                    </a:solidFill>
                  </a:tcPr>
                </a:tc>
                <a:tc>
                  <a:txBody>
                    <a:bodyPr/>
                    <a:lstStyle/>
                    <a:p>
                      <a:pPr algn="ctr" fontAlgn="ctr"/>
                      <a:r>
                        <a:rPr lang="en-US" altLang="ja-JP" sz="900" b="0" i="0" u="none" strike="noStrike" dirty="0">
                          <a:solidFill>
                            <a:srgbClr val="FF0000"/>
                          </a:solidFill>
                          <a:effectLst/>
                          <a:latin typeface="HGS創英角ｺﾞｼｯｸUB" panose="020B0900000000000000" pitchFamily="50" charset="-128"/>
                          <a:ea typeface="HGS創英角ｺﾞｼｯｸUB" panose="020B0900000000000000" pitchFamily="50" charset="-128"/>
                        </a:rPr>
                        <a:t>46.5</a:t>
                      </a:r>
                    </a:p>
                  </a:txBody>
                  <a:tcPr marL="9525" marR="9525" marT="9525" marB="0" anchor="ctr">
                    <a:lnL>
                      <a:noFill/>
                    </a:lnL>
                    <a:lnR>
                      <a:noFill/>
                    </a:lnR>
                    <a:lnT>
                      <a:noFill/>
                    </a:lnT>
                    <a:lnB>
                      <a:noFill/>
                    </a:lnB>
                    <a:solidFill>
                      <a:schemeClr val="accent5">
                        <a:lumMod val="20000"/>
                        <a:lumOff val="80000"/>
                      </a:schemeClr>
                    </a:solidFill>
                  </a:tcPr>
                </a:tc>
                <a:tc>
                  <a:txBody>
                    <a:bodyPr/>
                    <a:lstStyle/>
                    <a:p>
                      <a:pPr algn="ctr" fontAlgn="ctr"/>
                      <a:r>
                        <a:rPr lang="en-US" altLang="ja-JP" sz="900" b="0" i="0" u="none" strike="noStrike" dirty="0">
                          <a:solidFill>
                            <a:srgbClr val="FF0000"/>
                          </a:solidFill>
                          <a:effectLst/>
                          <a:latin typeface="HGS創英角ｺﾞｼｯｸUB" panose="020B0900000000000000" pitchFamily="50" charset="-128"/>
                          <a:ea typeface="HGS創英角ｺﾞｼｯｸUB" panose="020B0900000000000000" pitchFamily="50" charset="-128"/>
                        </a:rPr>
                        <a:t>47.1</a:t>
                      </a:r>
                    </a:p>
                  </a:txBody>
                  <a:tcPr marL="9525" marR="9525" marT="9525" marB="0" anchor="ctr">
                    <a:lnL>
                      <a:noFill/>
                    </a:lnL>
                    <a:lnR>
                      <a:noFill/>
                    </a:lnR>
                    <a:lnT>
                      <a:noFill/>
                    </a:lnT>
                    <a:lnB>
                      <a:noFill/>
                    </a:lnB>
                    <a:solidFill>
                      <a:schemeClr val="accent5">
                        <a:lumMod val="20000"/>
                        <a:lumOff val="80000"/>
                      </a:schemeClr>
                    </a:solidFill>
                  </a:tcPr>
                </a:tc>
                <a:tc>
                  <a:txBody>
                    <a:bodyPr/>
                    <a:lstStyle/>
                    <a:p>
                      <a:pPr algn="ctr" fontAlgn="ctr"/>
                      <a:r>
                        <a:rPr lang="en-US" altLang="ja-JP" sz="900" b="0" i="0" u="none" strike="noStrike" dirty="0">
                          <a:solidFill>
                            <a:srgbClr val="FF0000"/>
                          </a:solidFill>
                          <a:effectLst/>
                          <a:latin typeface="HGS創英角ｺﾞｼｯｸUB" panose="020B0900000000000000" pitchFamily="50" charset="-128"/>
                          <a:ea typeface="HGS創英角ｺﾞｼｯｸUB" panose="020B0900000000000000" pitchFamily="50" charset="-128"/>
                        </a:rPr>
                        <a:t>46.9</a:t>
                      </a:r>
                    </a:p>
                  </a:txBody>
                  <a:tcPr marL="9525" marR="9525" marT="9525" marB="0" anchor="ctr">
                    <a:lnL>
                      <a:noFill/>
                    </a:lnL>
                    <a:lnR>
                      <a:noFill/>
                    </a:lnR>
                    <a:lnT>
                      <a:noFill/>
                    </a:lnT>
                    <a:lnB>
                      <a:noFill/>
                    </a:lnB>
                    <a:solidFill>
                      <a:schemeClr val="accent5">
                        <a:lumMod val="20000"/>
                        <a:lumOff val="80000"/>
                      </a:schemeClr>
                    </a:solidFill>
                  </a:tcPr>
                </a:tc>
                <a:extLst>
                  <a:ext uri="{0D108BD9-81ED-4DB2-BD59-A6C34878D82A}">
                    <a16:rowId xmlns:a16="http://schemas.microsoft.com/office/drawing/2014/main" val="1708747362"/>
                  </a:ext>
                </a:extLst>
              </a:tr>
              <a:tr h="242348">
                <a:tc vMerge="1">
                  <a:txBody>
                    <a:bodyPr/>
                    <a:lstStyle/>
                    <a:p>
                      <a:pPr algn="l" fontAlgn="ct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a:noFill/>
                    </a:lnL>
                    <a:lnR>
                      <a:noFill/>
                    </a:lnR>
                    <a:lnT>
                      <a:noFill/>
                    </a:lnT>
                    <a:lnB>
                      <a:noFill/>
                    </a:lnB>
                    <a:solidFill>
                      <a:srgbClr val="D8E4FC"/>
                    </a:solidFill>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県</a:t>
                      </a:r>
                    </a:p>
                  </a:txBody>
                  <a:tcPr marL="9525" marR="9525" marT="9525" marB="0" anchor="ctr">
                    <a:lnL>
                      <a:noFill/>
                    </a:lnL>
                    <a:lnR>
                      <a:noFill/>
                    </a:lnR>
                    <a:lnT>
                      <a:noFill/>
                    </a:lnT>
                    <a:lnB>
                      <a:noFill/>
                    </a:lnB>
                    <a:solidFill>
                      <a:srgbClr val="F4F8FE"/>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43.8</a:t>
                      </a:r>
                    </a:p>
                  </a:txBody>
                  <a:tcPr marL="9525" marR="9525" marT="9525" marB="0" anchor="ctr">
                    <a:lnL>
                      <a:noFill/>
                    </a:lnL>
                    <a:lnR>
                      <a:noFill/>
                    </a:lnR>
                    <a:lnT>
                      <a:noFill/>
                    </a:lnT>
                    <a:lnB>
                      <a:noFill/>
                    </a:lnB>
                    <a:solidFill>
                      <a:srgbClr val="F4F8FE"/>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44.7</a:t>
                      </a:r>
                    </a:p>
                  </a:txBody>
                  <a:tcPr marL="9525" marR="9525" marT="9525" marB="0" anchor="ctr">
                    <a:lnL>
                      <a:noFill/>
                    </a:lnL>
                    <a:lnR>
                      <a:noFill/>
                    </a:lnR>
                    <a:lnT>
                      <a:noFill/>
                    </a:lnT>
                    <a:lnB>
                      <a:noFill/>
                    </a:lnB>
                    <a:solidFill>
                      <a:srgbClr val="F4F8FE"/>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45.8</a:t>
                      </a:r>
                    </a:p>
                  </a:txBody>
                  <a:tcPr marL="9525" marR="9525" marT="9525" marB="0" anchor="ctr">
                    <a:lnL>
                      <a:noFill/>
                    </a:lnL>
                    <a:lnR>
                      <a:noFill/>
                    </a:lnR>
                    <a:lnT>
                      <a:noFill/>
                    </a:lnT>
                    <a:lnB>
                      <a:noFill/>
                    </a:lnB>
                    <a:solidFill>
                      <a:srgbClr val="F4F8FE"/>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44.9</a:t>
                      </a:r>
                    </a:p>
                  </a:txBody>
                  <a:tcPr marL="9525" marR="9525" marT="9525" marB="0" anchor="ctr">
                    <a:lnL>
                      <a:noFill/>
                    </a:lnL>
                    <a:lnR>
                      <a:noFill/>
                    </a:lnR>
                    <a:lnT>
                      <a:noFill/>
                    </a:lnT>
                    <a:lnB>
                      <a:noFill/>
                    </a:lnB>
                    <a:solidFill>
                      <a:srgbClr val="F4F8FE"/>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45.5</a:t>
                      </a:r>
                    </a:p>
                  </a:txBody>
                  <a:tcPr marL="9525" marR="9525" marT="9525" marB="0" anchor="ctr">
                    <a:lnL>
                      <a:noFill/>
                    </a:lnL>
                    <a:lnR>
                      <a:noFill/>
                    </a:lnR>
                    <a:lnT>
                      <a:noFill/>
                    </a:lnT>
                    <a:lnB>
                      <a:noFill/>
                    </a:lnB>
                    <a:solidFill>
                      <a:srgbClr val="F4F8FE"/>
                    </a:solidFill>
                  </a:tcPr>
                </a:tc>
                <a:extLst>
                  <a:ext uri="{0D108BD9-81ED-4DB2-BD59-A6C34878D82A}">
                    <a16:rowId xmlns:a16="http://schemas.microsoft.com/office/drawing/2014/main" val="1839593644"/>
                  </a:ext>
                </a:extLst>
              </a:tr>
              <a:tr h="248636">
                <a:tc rowSpan="2">
                  <a:txBody>
                    <a:bodyPr/>
                    <a:lstStyle/>
                    <a:p>
                      <a:pPr algn="l"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運動習慣リスクなし</a:t>
                      </a:r>
                    </a:p>
                  </a:txBody>
                  <a:tcPr marL="9525" marR="9525" marT="9525" marB="0" anchor="ctr">
                    <a:lnL>
                      <a:noFill/>
                    </a:lnL>
                    <a:lnR>
                      <a:noFill/>
                    </a:lnR>
                    <a:lnT>
                      <a:noFill/>
                    </a:lnT>
                    <a:lnB>
                      <a:noFill/>
                    </a:lnB>
                    <a:solidFill>
                      <a:srgbClr val="D8E4FC"/>
                    </a:solidFill>
                  </a:tcPr>
                </a:tc>
                <a:tc>
                  <a:txBody>
                    <a:bodyPr/>
                    <a:lstStyle/>
                    <a:p>
                      <a:pPr algn="ctr" fontAlgn="ctr"/>
                      <a:r>
                        <a:rPr lang="ja-JP" altLang="en-US" sz="900" b="0" i="0" u="none" strike="noStrike" dirty="0">
                          <a:solidFill>
                            <a:srgbClr val="FF0000"/>
                          </a:solidFill>
                          <a:effectLst/>
                          <a:latin typeface="メイリオ" panose="020B0604030504040204" pitchFamily="50" charset="-128"/>
                          <a:ea typeface="メイリオ" panose="020B0604030504040204" pitchFamily="50" charset="-128"/>
                        </a:rPr>
                        <a:t>坂井市</a:t>
                      </a:r>
                    </a:p>
                  </a:txBody>
                  <a:tcPr marL="9525" marR="9525" marT="9525" marB="0" anchor="ctr">
                    <a:lnL>
                      <a:noFill/>
                    </a:lnL>
                    <a:lnR>
                      <a:noFill/>
                    </a:lnR>
                    <a:lnT>
                      <a:noFill/>
                    </a:lnT>
                    <a:lnB>
                      <a:noFill/>
                    </a:lnB>
                    <a:solidFill>
                      <a:schemeClr val="accent5">
                        <a:lumMod val="20000"/>
                        <a:lumOff val="80000"/>
                      </a:schemeClr>
                    </a:solidFill>
                  </a:tcPr>
                </a:tc>
                <a:tc>
                  <a:txBody>
                    <a:bodyPr/>
                    <a:lstStyle/>
                    <a:p>
                      <a:pPr algn="ctr" fontAlgn="ctr"/>
                      <a:r>
                        <a:rPr lang="en-US" altLang="ja-JP" sz="900" b="0" i="0" u="none" strike="noStrike" dirty="0">
                          <a:solidFill>
                            <a:srgbClr val="FF0000"/>
                          </a:solidFill>
                          <a:effectLst/>
                          <a:latin typeface="HGS創英角ｺﾞｼｯｸUB" panose="020B0900000000000000" pitchFamily="50" charset="-128"/>
                          <a:ea typeface="HGS創英角ｺﾞｼｯｸUB" panose="020B0900000000000000" pitchFamily="50" charset="-128"/>
                        </a:rPr>
                        <a:t>37.2</a:t>
                      </a:r>
                    </a:p>
                  </a:txBody>
                  <a:tcPr marL="9525" marR="9525" marT="9525" marB="0" anchor="ctr">
                    <a:lnL>
                      <a:noFill/>
                    </a:lnL>
                    <a:lnR>
                      <a:noFill/>
                    </a:lnR>
                    <a:lnT>
                      <a:noFill/>
                    </a:lnT>
                    <a:lnB>
                      <a:noFill/>
                    </a:lnB>
                    <a:solidFill>
                      <a:schemeClr val="accent5">
                        <a:lumMod val="20000"/>
                        <a:lumOff val="80000"/>
                      </a:schemeClr>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40.2</a:t>
                      </a:r>
                    </a:p>
                  </a:txBody>
                  <a:tcPr marL="9525" marR="9525" marT="9525" marB="0" anchor="ctr">
                    <a:lnL>
                      <a:noFill/>
                    </a:lnL>
                    <a:lnR>
                      <a:noFill/>
                    </a:lnR>
                    <a:lnT>
                      <a:noFill/>
                    </a:lnT>
                    <a:lnB>
                      <a:noFill/>
                    </a:lnB>
                    <a:solidFill>
                      <a:schemeClr val="accent5">
                        <a:lumMod val="20000"/>
                        <a:lumOff val="80000"/>
                      </a:schemeClr>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43.6</a:t>
                      </a:r>
                    </a:p>
                  </a:txBody>
                  <a:tcPr marL="9525" marR="9525" marT="9525" marB="0" anchor="ctr">
                    <a:lnL>
                      <a:noFill/>
                    </a:lnL>
                    <a:lnR>
                      <a:noFill/>
                    </a:lnR>
                    <a:lnT>
                      <a:noFill/>
                    </a:lnT>
                    <a:lnB>
                      <a:noFill/>
                    </a:lnB>
                    <a:solidFill>
                      <a:schemeClr val="accent5">
                        <a:lumMod val="20000"/>
                        <a:lumOff val="80000"/>
                      </a:schemeClr>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40.4</a:t>
                      </a:r>
                    </a:p>
                  </a:txBody>
                  <a:tcPr marL="9525" marR="9525" marT="9525" marB="0" anchor="ctr">
                    <a:lnL>
                      <a:noFill/>
                    </a:lnL>
                    <a:lnR>
                      <a:noFill/>
                    </a:lnR>
                    <a:lnT>
                      <a:noFill/>
                    </a:lnT>
                    <a:lnB>
                      <a:noFill/>
                    </a:lnB>
                    <a:solidFill>
                      <a:schemeClr val="accent5">
                        <a:lumMod val="20000"/>
                        <a:lumOff val="80000"/>
                      </a:schemeClr>
                    </a:solidFill>
                  </a:tcPr>
                </a:tc>
                <a:tc>
                  <a:txBody>
                    <a:bodyPr/>
                    <a:lstStyle/>
                    <a:p>
                      <a:pPr algn="ctr" fontAlgn="ctr"/>
                      <a:r>
                        <a:rPr lang="en-US" altLang="ja-JP" sz="900" b="0" i="0" u="none" strike="noStrike" dirty="0">
                          <a:solidFill>
                            <a:srgbClr val="FF0000"/>
                          </a:solidFill>
                          <a:effectLst/>
                          <a:latin typeface="HGS創英角ｺﾞｼｯｸUB" panose="020B0900000000000000" pitchFamily="50" charset="-128"/>
                          <a:ea typeface="HGS創英角ｺﾞｼｯｸUB" panose="020B0900000000000000" pitchFamily="50" charset="-128"/>
                        </a:rPr>
                        <a:t>38.8</a:t>
                      </a:r>
                    </a:p>
                  </a:txBody>
                  <a:tcPr marL="9525" marR="9525" marT="9525" marB="0" anchor="ctr">
                    <a:lnL>
                      <a:noFill/>
                    </a:lnL>
                    <a:lnR>
                      <a:noFill/>
                    </a:lnR>
                    <a:lnT>
                      <a:noFill/>
                    </a:lnT>
                    <a:lnB>
                      <a:noFill/>
                    </a:lnB>
                    <a:solidFill>
                      <a:schemeClr val="accent5">
                        <a:lumMod val="20000"/>
                        <a:lumOff val="80000"/>
                      </a:schemeClr>
                    </a:solidFill>
                  </a:tcPr>
                </a:tc>
                <a:extLst>
                  <a:ext uri="{0D108BD9-81ED-4DB2-BD59-A6C34878D82A}">
                    <a16:rowId xmlns:a16="http://schemas.microsoft.com/office/drawing/2014/main" val="685240898"/>
                  </a:ext>
                </a:extLst>
              </a:tr>
              <a:tr h="242348">
                <a:tc vMerge="1">
                  <a:txBody>
                    <a:bodyPr/>
                    <a:lstStyle/>
                    <a:p>
                      <a:pPr algn="l" fontAlgn="ct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a:noFill/>
                    </a:lnL>
                    <a:lnR>
                      <a:noFill/>
                    </a:lnR>
                    <a:lnT>
                      <a:noFill/>
                    </a:lnT>
                    <a:lnB>
                      <a:noFill/>
                    </a:lnB>
                    <a:solidFill>
                      <a:srgbClr val="D8E4FC"/>
                    </a:solidFill>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県</a:t>
                      </a:r>
                    </a:p>
                  </a:txBody>
                  <a:tcPr marL="9525" marR="9525" marT="9525" marB="0" anchor="ctr">
                    <a:lnL>
                      <a:noFill/>
                    </a:lnL>
                    <a:lnR>
                      <a:noFill/>
                    </a:lnR>
                    <a:lnT>
                      <a:noFill/>
                    </a:lnT>
                    <a:lnB>
                      <a:noFill/>
                    </a:lnB>
                    <a:solidFill>
                      <a:srgbClr val="F4F8FE"/>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39.2</a:t>
                      </a:r>
                    </a:p>
                  </a:txBody>
                  <a:tcPr marL="9525" marR="9525" marT="9525" marB="0" anchor="ctr">
                    <a:lnL>
                      <a:noFill/>
                    </a:lnL>
                    <a:lnR>
                      <a:noFill/>
                    </a:lnR>
                    <a:lnT>
                      <a:noFill/>
                    </a:lnT>
                    <a:lnB>
                      <a:noFill/>
                    </a:lnB>
                    <a:solidFill>
                      <a:srgbClr val="F4F8FE"/>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40.1</a:t>
                      </a:r>
                    </a:p>
                  </a:txBody>
                  <a:tcPr marL="9525" marR="9525" marT="9525" marB="0" anchor="ctr">
                    <a:lnL>
                      <a:noFill/>
                    </a:lnL>
                    <a:lnR>
                      <a:noFill/>
                    </a:lnR>
                    <a:lnT>
                      <a:noFill/>
                    </a:lnT>
                    <a:lnB>
                      <a:noFill/>
                    </a:lnB>
                    <a:solidFill>
                      <a:srgbClr val="F4F8FE"/>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40.9</a:t>
                      </a:r>
                    </a:p>
                  </a:txBody>
                  <a:tcPr marL="9525" marR="9525" marT="9525" marB="0" anchor="ctr">
                    <a:lnL>
                      <a:noFill/>
                    </a:lnL>
                    <a:lnR>
                      <a:noFill/>
                    </a:lnR>
                    <a:lnT>
                      <a:noFill/>
                    </a:lnT>
                    <a:lnB>
                      <a:noFill/>
                    </a:lnB>
                    <a:solidFill>
                      <a:srgbClr val="F4F8FE"/>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40.1</a:t>
                      </a:r>
                    </a:p>
                  </a:txBody>
                  <a:tcPr marL="9525" marR="9525" marT="9525" marB="0" anchor="ctr">
                    <a:lnL>
                      <a:noFill/>
                    </a:lnL>
                    <a:lnR>
                      <a:noFill/>
                    </a:lnR>
                    <a:lnT>
                      <a:noFill/>
                    </a:lnT>
                    <a:lnB>
                      <a:noFill/>
                    </a:lnB>
                    <a:solidFill>
                      <a:srgbClr val="F4F8FE"/>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39.9</a:t>
                      </a:r>
                    </a:p>
                  </a:txBody>
                  <a:tcPr marL="9525" marR="9525" marT="9525" marB="0" anchor="ctr">
                    <a:lnL>
                      <a:noFill/>
                    </a:lnL>
                    <a:lnR>
                      <a:noFill/>
                    </a:lnR>
                    <a:lnT>
                      <a:noFill/>
                    </a:lnT>
                    <a:lnB>
                      <a:noFill/>
                    </a:lnB>
                    <a:solidFill>
                      <a:srgbClr val="F4F8FE"/>
                    </a:solidFill>
                  </a:tcPr>
                </a:tc>
                <a:extLst>
                  <a:ext uri="{0D108BD9-81ED-4DB2-BD59-A6C34878D82A}">
                    <a16:rowId xmlns:a16="http://schemas.microsoft.com/office/drawing/2014/main" val="714126971"/>
                  </a:ext>
                </a:extLst>
              </a:tr>
            </a:tbl>
          </a:graphicData>
        </a:graphic>
      </p:graphicFrame>
      <p:sp>
        <p:nvSpPr>
          <p:cNvPr id="12" name="正方形/長方形 11">
            <a:extLst>
              <a:ext uri="{FF2B5EF4-FFF2-40B4-BE49-F238E27FC236}">
                <a16:creationId xmlns:a16="http://schemas.microsoft.com/office/drawing/2014/main" id="{EB7ACD13-AD4B-4C4A-9576-C6B8A420C4CF}"/>
              </a:ext>
            </a:extLst>
          </p:cNvPr>
          <p:cNvSpPr/>
          <p:nvPr/>
        </p:nvSpPr>
        <p:spPr>
          <a:xfrm>
            <a:off x="4005058" y="2629426"/>
            <a:ext cx="3822975" cy="3215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50" dirty="0">
                <a:solidFill>
                  <a:schemeClr val="tx1"/>
                </a:solidFill>
                <a:latin typeface="メイリオ" panose="020B0604030504040204" pitchFamily="50" charset="-128"/>
                <a:ea typeface="メイリオ" panose="020B0604030504040204" pitchFamily="50" charset="-128"/>
              </a:rPr>
              <a:t>【</a:t>
            </a:r>
            <a:r>
              <a:rPr kumimoji="1" lang="ja-JP" altLang="en-US" sz="1050" dirty="0">
                <a:solidFill>
                  <a:schemeClr val="tx1"/>
                </a:solidFill>
                <a:latin typeface="メイリオ" panose="020B0604030504040204" pitchFamily="50" charset="-128"/>
                <a:ea typeface="メイリオ" panose="020B0604030504040204" pitchFamily="50" charset="-128"/>
              </a:rPr>
              <a:t>坂井市の生活習慣病リスク保有者の割合（年次推移）</a:t>
            </a:r>
            <a:r>
              <a:rPr kumimoji="1" lang="en-US" altLang="ja-JP" sz="1050" dirty="0">
                <a:solidFill>
                  <a:schemeClr val="tx1"/>
                </a:solidFill>
                <a:latin typeface="メイリオ" panose="020B0604030504040204" pitchFamily="50" charset="-128"/>
                <a:ea typeface="メイリオ" panose="020B0604030504040204" pitchFamily="50" charset="-128"/>
              </a:rPr>
              <a:t>】</a:t>
            </a:r>
            <a:endParaRPr kumimoji="1" lang="ja-JP" altLang="en-US" sz="1050" dirty="0">
              <a:solidFill>
                <a:schemeClr val="tx1"/>
              </a:solidFill>
              <a:latin typeface="メイリオ" panose="020B0604030504040204" pitchFamily="50" charset="-128"/>
              <a:ea typeface="メイリオ" panose="020B0604030504040204" pitchFamily="50" charset="-128"/>
            </a:endParaRPr>
          </a:p>
        </p:txBody>
      </p:sp>
      <p:sp>
        <p:nvSpPr>
          <p:cNvPr id="13" name="正方形/長方形 12">
            <a:extLst>
              <a:ext uri="{FF2B5EF4-FFF2-40B4-BE49-F238E27FC236}">
                <a16:creationId xmlns:a16="http://schemas.microsoft.com/office/drawing/2014/main" id="{00F4D667-7199-46A7-B2AC-1A0CFCA0BCCC}"/>
              </a:ext>
            </a:extLst>
          </p:cNvPr>
          <p:cNvSpPr/>
          <p:nvPr/>
        </p:nvSpPr>
        <p:spPr>
          <a:xfrm>
            <a:off x="1371600" y="3105681"/>
            <a:ext cx="483326" cy="250108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正方形/長方形 17">
            <a:extLst>
              <a:ext uri="{FF2B5EF4-FFF2-40B4-BE49-F238E27FC236}">
                <a16:creationId xmlns:a16="http://schemas.microsoft.com/office/drawing/2014/main" id="{585A71F6-4DD6-4D5A-8F3C-970CC0759D7D}"/>
              </a:ext>
            </a:extLst>
          </p:cNvPr>
          <p:cNvSpPr/>
          <p:nvPr/>
        </p:nvSpPr>
        <p:spPr>
          <a:xfrm>
            <a:off x="5726974" y="4681336"/>
            <a:ext cx="1898277" cy="200055"/>
          </a:xfrm>
          <a:prstGeom prst="rect">
            <a:avLst/>
          </a:prstGeom>
        </p:spPr>
        <p:txBody>
          <a:bodyPr wrap="none">
            <a:spAutoFit/>
          </a:bodyPr>
          <a:lstStyle/>
          <a:p>
            <a:r>
              <a:rPr lang="ja-JP" altLang="en-US" sz="700" dirty="0">
                <a:latin typeface="メイリオ" panose="020B0604030504040204" pitchFamily="50" charset="-128"/>
                <a:ea typeface="メイリオ" panose="020B0604030504040204" pitchFamily="50" charset="-128"/>
              </a:rPr>
              <a:t>出典：</a:t>
            </a:r>
            <a:r>
              <a:rPr lang="en-US" altLang="ja-JP" sz="700" dirty="0">
                <a:latin typeface="メイリオ" panose="020B0604030504040204" pitchFamily="50" charset="-128"/>
                <a:ea typeface="メイリオ" panose="020B0604030504040204" pitchFamily="50" charset="-128"/>
              </a:rPr>
              <a:t>KDB</a:t>
            </a:r>
            <a:r>
              <a:rPr lang="ja-JP" altLang="en-US" sz="700" dirty="0">
                <a:latin typeface="メイリオ" panose="020B0604030504040204" pitchFamily="50" charset="-128"/>
                <a:ea typeface="メイリオ" panose="020B0604030504040204" pitchFamily="50" charset="-128"/>
              </a:rPr>
              <a:t>「健康スコアリング（健診）」</a:t>
            </a:r>
          </a:p>
        </p:txBody>
      </p:sp>
      <p:sp>
        <p:nvSpPr>
          <p:cNvPr id="19" name="正方形/長方形 18">
            <a:extLst>
              <a:ext uri="{FF2B5EF4-FFF2-40B4-BE49-F238E27FC236}">
                <a16:creationId xmlns:a16="http://schemas.microsoft.com/office/drawing/2014/main" id="{01D41953-1EC9-4EB6-989F-A3B18D1A30A5}"/>
              </a:ext>
            </a:extLst>
          </p:cNvPr>
          <p:cNvSpPr/>
          <p:nvPr/>
        </p:nvSpPr>
        <p:spPr>
          <a:xfrm>
            <a:off x="7446291" y="2746172"/>
            <a:ext cx="453970" cy="200055"/>
          </a:xfrm>
          <a:prstGeom prst="rect">
            <a:avLst/>
          </a:prstGeom>
        </p:spPr>
        <p:txBody>
          <a:bodyPr wrap="none">
            <a:spAutoFit/>
          </a:bodyPr>
          <a:lstStyle/>
          <a:p>
            <a:r>
              <a:rPr lang="ja-JP" altLang="en-US" sz="700" dirty="0">
                <a:latin typeface="メイリオ" panose="020B0604030504040204" pitchFamily="50" charset="-128"/>
                <a:ea typeface="メイリオ" panose="020B0604030504040204" pitchFamily="50" charset="-128"/>
              </a:rPr>
              <a:t>（％）</a:t>
            </a:r>
          </a:p>
        </p:txBody>
      </p:sp>
      <p:graphicFrame>
        <p:nvGraphicFramePr>
          <p:cNvPr id="21" name="表 20">
            <a:extLst>
              <a:ext uri="{FF2B5EF4-FFF2-40B4-BE49-F238E27FC236}">
                <a16:creationId xmlns:a16="http://schemas.microsoft.com/office/drawing/2014/main" id="{FB7C5164-0E27-4BC0-83DF-7277A356EBF1}"/>
              </a:ext>
            </a:extLst>
          </p:cNvPr>
          <p:cNvGraphicFramePr>
            <a:graphicFrameLocks noGrp="1"/>
          </p:cNvGraphicFramePr>
          <p:nvPr>
            <p:extLst>
              <p:ext uri="{D42A27DB-BD31-4B8C-83A1-F6EECF244321}">
                <p14:modId xmlns:p14="http://schemas.microsoft.com/office/powerpoint/2010/main" val="2871668100"/>
              </p:ext>
            </p:extLst>
          </p:nvPr>
        </p:nvGraphicFramePr>
        <p:xfrm>
          <a:off x="4273380" y="4899293"/>
          <a:ext cx="3383854" cy="1446829"/>
        </p:xfrm>
        <a:graphic>
          <a:graphicData uri="http://schemas.openxmlformats.org/drawingml/2006/table">
            <a:tbl>
              <a:tblPr/>
              <a:tblGrid>
                <a:gridCol w="2327097">
                  <a:extLst>
                    <a:ext uri="{9D8B030D-6E8A-4147-A177-3AD203B41FA5}">
                      <a16:colId xmlns:a16="http://schemas.microsoft.com/office/drawing/2014/main" val="2888713090"/>
                    </a:ext>
                  </a:extLst>
                </a:gridCol>
                <a:gridCol w="509451">
                  <a:extLst>
                    <a:ext uri="{9D8B030D-6E8A-4147-A177-3AD203B41FA5}">
                      <a16:colId xmlns:a16="http://schemas.microsoft.com/office/drawing/2014/main" val="1176174044"/>
                    </a:ext>
                  </a:extLst>
                </a:gridCol>
                <a:gridCol w="547306">
                  <a:extLst>
                    <a:ext uri="{9D8B030D-6E8A-4147-A177-3AD203B41FA5}">
                      <a16:colId xmlns:a16="http://schemas.microsoft.com/office/drawing/2014/main" val="2814502735"/>
                    </a:ext>
                  </a:extLst>
                </a:gridCol>
              </a:tblGrid>
              <a:tr h="180306">
                <a:tc>
                  <a:txBody>
                    <a:bodyPr/>
                    <a:lstStyle/>
                    <a:p>
                      <a:pPr algn="l" fontAlgn="ctr"/>
                      <a:endParaRPr lang="ja-JP" altLang="en-US" sz="9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a:noFill/>
                    </a:lnL>
                    <a:lnR>
                      <a:noFill/>
                    </a:lnR>
                    <a:lnT>
                      <a:noFill/>
                    </a:lnT>
                    <a:lnB>
                      <a:noFill/>
                    </a:lnB>
                  </a:tcPr>
                </a:tc>
                <a:extLst>
                  <a:ext uri="{0D108BD9-81ED-4DB2-BD59-A6C34878D82A}">
                    <a16:rowId xmlns:a16="http://schemas.microsoft.com/office/drawing/2014/main" val="4046186914"/>
                  </a:ext>
                </a:extLst>
              </a:tr>
              <a:tr h="297131">
                <a:tc>
                  <a:txBody>
                    <a:bodyPr/>
                    <a:lstStyle/>
                    <a:p>
                      <a:pPr algn="l"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9525" marR="9525" marT="9525" marB="0" anchor="ctr">
                    <a:lnL>
                      <a:noFill/>
                    </a:lnL>
                    <a:lnR>
                      <a:noFill/>
                    </a:lnR>
                    <a:lnT>
                      <a:noFill/>
                    </a:lnT>
                    <a:lnB>
                      <a:noFill/>
                    </a:lnB>
                    <a:solidFill>
                      <a:srgbClr val="89B3F7"/>
                    </a:solidFill>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坂井市</a:t>
                      </a:r>
                    </a:p>
                  </a:txBody>
                  <a:tcPr marL="9525" marR="9525" marT="9525" marB="0" anchor="ctr">
                    <a:lnL>
                      <a:noFill/>
                    </a:lnL>
                    <a:lnR>
                      <a:noFill/>
                    </a:lnR>
                    <a:lnT>
                      <a:noFill/>
                    </a:lnT>
                    <a:lnB>
                      <a:noFill/>
                    </a:lnB>
                    <a:solidFill>
                      <a:srgbClr val="89B3F7"/>
                    </a:solidFill>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県</a:t>
                      </a:r>
                    </a:p>
                  </a:txBody>
                  <a:tcPr marL="9525" marR="9525" marT="9525" marB="0" anchor="ctr">
                    <a:lnL>
                      <a:noFill/>
                    </a:lnL>
                    <a:lnR>
                      <a:noFill/>
                    </a:lnR>
                    <a:lnT>
                      <a:noFill/>
                    </a:lnT>
                    <a:lnB>
                      <a:noFill/>
                    </a:lnB>
                    <a:solidFill>
                      <a:srgbClr val="89B3F7"/>
                    </a:solidFill>
                  </a:tcPr>
                </a:tc>
                <a:extLst>
                  <a:ext uri="{0D108BD9-81ED-4DB2-BD59-A6C34878D82A}">
                    <a16:rowId xmlns:a16="http://schemas.microsoft.com/office/drawing/2014/main" val="2942813245"/>
                  </a:ext>
                </a:extLst>
              </a:tr>
              <a:tr h="242348">
                <a:tc>
                  <a:txBody>
                    <a:bodyPr/>
                    <a:lstStyle/>
                    <a:p>
                      <a:pPr algn="l"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生活習慣改善の意思なし</a:t>
                      </a:r>
                    </a:p>
                  </a:txBody>
                  <a:tcPr marL="9525" marR="9525" marT="9525" marB="0" anchor="ctr">
                    <a:lnL>
                      <a:noFill/>
                    </a:lnL>
                    <a:lnR>
                      <a:noFill/>
                    </a:lnR>
                    <a:lnT>
                      <a:noFill/>
                    </a:lnT>
                    <a:lnB>
                      <a:noFill/>
                    </a:lnB>
                    <a:solidFill>
                      <a:srgbClr val="D8E4FC"/>
                    </a:solidFill>
                  </a:tcPr>
                </a:tc>
                <a:tc>
                  <a:txBody>
                    <a:bodyPr/>
                    <a:lstStyle/>
                    <a:p>
                      <a:pPr algn="ctr" fontAlgn="ctr"/>
                      <a:r>
                        <a:rPr lang="en-US" altLang="ja-JP" sz="900" b="0" i="0" u="none" strike="noStrike" dirty="0">
                          <a:solidFill>
                            <a:srgbClr val="FF0000"/>
                          </a:solidFill>
                          <a:effectLst/>
                          <a:latin typeface="HGS創英角ｺﾞｼｯｸUB" panose="020B0900000000000000" pitchFamily="50" charset="-128"/>
                          <a:ea typeface="HGS創英角ｺﾞｼｯｸUB" panose="020B0900000000000000" pitchFamily="50" charset="-128"/>
                        </a:rPr>
                        <a:t>29.1</a:t>
                      </a:r>
                    </a:p>
                  </a:txBody>
                  <a:tcPr marL="9525" marR="9525" marT="9525" marB="0" anchor="ctr">
                    <a:lnL>
                      <a:noFill/>
                    </a:lnL>
                    <a:lnR>
                      <a:noFill/>
                    </a:lnR>
                    <a:lnT>
                      <a:noFill/>
                    </a:lnT>
                    <a:lnB>
                      <a:noFill/>
                    </a:lnB>
                    <a:solidFill>
                      <a:schemeClr val="accent5">
                        <a:lumMod val="20000"/>
                        <a:lumOff val="80000"/>
                      </a:schemeClr>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26.4</a:t>
                      </a:r>
                    </a:p>
                  </a:txBody>
                  <a:tcPr marL="9525" marR="9525" marT="9525" marB="0" anchor="ctr">
                    <a:lnL>
                      <a:noFill/>
                    </a:lnL>
                    <a:lnR>
                      <a:noFill/>
                    </a:lnR>
                    <a:lnT>
                      <a:noFill/>
                    </a:lnT>
                    <a:lnB>
                      <a:noFill/>
                    </a:lnB>
                    <a:solidFill>
                      <a:schemeClr val="accent5">
                        <a:lumMod val="20000"/>
                        <a:lumOff val="80000"/>
                      </a:schemeClr>
                    </a:solidFill>
                  </a:tcPr>
                </a:tc>
                <a:extLst>
                  <a:ext uri="{0D108BD9-81ED-4DB2-BD59-A6C34878D82A}">
                    <a16:rowId xmlns:a16="http://schemas.microsoft.com/office/drawing/2014/main" val="4033237685"/>
                  </a:ext>
                </a:extLst>
              </a:tr>
              <a:tr h="242348">
                <a:tc>
                  <a:txBody>
                    <a:bodyPr/>
                    <a:lstStyle/>
                    <a:p>
                      <a:pPr algn="l"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生活習慣を６か月以内に改善する意思あり</a:t>
                      </a:r>
                    </a:p>
                  </a:txBody>
                  <a:tcPr marL="9525" marR="9525" marT="9525" marB="0" anchor="ctr">
                    <a:lnL>
                      <a:noFill/>
                    </a:lnL>
                    <a:lnR>
                      <a:noFill/>
                    </a:lnR>
                    <a:lnT>
                      <a:noFill/>
                    </a:lnT>
                    <a:lnB>
                      <a:noFill/>
                    </a:lnB>
                    <a:solidFill>
                      <a:srgbClr val="D8E4FC"/>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29.9</a:t>
                      </a:r>
                    </a:p>
                  </a:txBody>
                  <a:tcPr marL="9525" marR="9525" marT="9525" marB="0" anchor="ctr">
                    <a:lnL>
                      <a:noFill/>
                    </a:lnL>
                    <a:lnR>
                      <a:noFill/>
                    </a:lnR>
                    <a:lnT>
                      <a:noFill/>
                    </a:lnT>
                    <a:lnB>
                      <a:noFill/>
                    </a:lnB>
                    <a:solidFill>
                      <a:srgbClr val="F4F8FE"/>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29.9</a:t>
                      </a:r>
                    </a:p>
                  </a:txBody>
                  <a:tcPr marL="9525" marR="9525" marT="9525" marB="0" anchor="ctr">
                    <a:lnL>
                      <a:noFill/>
                    </a:lnL>
                    <a:lnR>
                      <a:noFill/>
                    </a:lnR>
                    <a:lnT>
                      <a:noFill/>
                    </a:lnT>
                    <a:lnB>
                      <a:noFill/>
                    </a:lnB>
                    <a:solidFill>
                      <a:srgbClr val="F4F8FE"/>
                    </a:solidFill>
                  </a:tcPr>
                </a:tc>
                <a:extLst>
                  <a:ext uri="{0D108BD9-81ED-4DB2-BD59-A6C34878D82A}">
                    <a16:rowId xmlns:a16="http://schemas.microsoft.com/office/drawing/2014/main" val="1771252571"/>
                  </a:ext>
                </a:extLst>
              </a:tr>
              <a:tr h="242348">
                <a:tc>
                  <a:txBody>
                    <a:bodyPr/>
                    <a:lstStyle/>
                    <a:p>
                      <a:pPr algn="l"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生活習慣改善に取り組み中（</a:t>
                      </a: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6</a:t>
                      </a: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か月未満）</a:t>
                      </a:r>
                    </a:p>
                  </a:txBody>
                  <a:tcPr marL="9525" marR="9525" marT="9525" marB="0" anchor="ctr">
                    <a:lnL>
                      <a:noFill/>
                    </a:lnL>
                    <a:lnR>
                      <a:noFill/>
                    </a:lnR>
                    <a:lnT>
                      <a:noFill/>
                    </a:lnT>
                    <a:lnB>
                      <a:noFill/>
                    </a:lnB>
                    <a:solidFill>
                      <a:srgbClr val="D8E4FC"/>
                    </a:solidFill>
                  </a:tcPr>
                </a:tc>
                <a:tc>
                  <a:txBody>
                    <a:bodyPr/>
                    <a:lstStyle/>
                    <a:p>
                      <a:pPr algn="ctr" fontAlgn="ctr"/>
                      <a:r>
                        <a:rPr lang="en-US" altLang="ja-JP" sz="900" b="0" i="0" u="none" strike="noStrike" dirty="0">
                          <a:solidFill>
                            <a:srgbClr val="FF0000"/>
                          </a:solidFill>
                          <a:effectLst/>
                          <a:latin typeface="HGS創英角ｺﾞｼｯｸUB" panose="020B0900000000000000" pitchFamily="50" charset="-128"/>
                          <a:ea typeface="HGS創英角ｺﾞｼｯｸUB" panose="020B0900000000000000" pitchFamily="50" charset="-128"/>
                        </a:rPr>
                        <a:t>7.8</a:t>
                      </a:r>
                    </a:p>
                  </a:txBody>
                  <a:tcPr marL="9525" marR="9525" marT="9525" marB="0" anchor="ctr">
                    <a:lnL>
                      <a:noFill/>
                    </a:lnL>
                    <a:lnR>
                      <a:noFill/>
                    </a:lnR>
                    <a:lnT>
                      <a:noFill/>
                    </a:lnT>
                    <a:lnB>
                      <a:noFill/>
                    </a:lnB>
                    <a:solidFill>
                      <a:schemeClr val="accent5">
                        <a:lumMod val="20000"/>
                        <a:lumOff val="80000"/>
                      </a:schemeClr>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9.3</a:t>
                      </a:r>
                    </a:p>
                  </a:txBody>
                  <a:tcPr marL="9525" marR="9525" marT="9525" marB="0" anchor="ctr">
                    <a:lnL>
                      <a:noFill/>
                    </a:lnL>
                    <a:lnR>
                      <a:noFill/>
                    </a:lnR>
                    <a:lnT>
                      <a:noFill/>
                    </a:lnT>
                    <a:lnB>
                      <a:noFill/>
                    </a:lnB>
                    <a:solidFill>
                      <a:schemeClr val="accent5">
                        <a:lumMod val="20000"/>
                        <a:lumOff val="80000"/>
                      </a:schemeClr>
                    </a:solidFill>
                  </a:tcPr>
                </a:tc>
                <a:extLst>
                  <a:ext uri="{0D108BD9-81ED-4DB2-BD59-A6C34878D82A}">
                    <a16:rowId xmlns:a16="http://schemas.microsoft.com/office/drawing/2014/main" val="1708747362"/>
                  </a:ext>
                </a:extLst>
              </a:tr>
              <a:tr h="242348">
                <a:tc>
                  <a:txBody>
                    <a:bodyPr/>
                    <a:lstStyle/>
                    <a:p>
                      <a:pPr algn="l"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生活習慣改善に取り組み中（</a:t>
                      </a: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6</a:t>
                      </a: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か月以上）</a:t>
                      </a:r>
                    </a:p>
                  </a:txBody>
                  <a:tcPr marL="9525" marR="9525" marT="9525" marB="0" anchor="ctr">
                    <a:lnL>
                      <a:noFill/>
                    </a:lnL>
                    <a:lnR>
                      <a:noFill/>
                    </a:lnR>
                    <a:lnT>
                      <a:noFill/>
                    </a:lnT>
                    <a:lnB>
                      <a:noFill/>
                    </a:lnB>
                    <a:solidFill>
                      <a:srgbClr val="D8E4FC"/>
                    </a:solidFill>
                  </a:tcPr>
                </a:tc>
                <a:tc>
                  <a:txBody>
                    <a:bodyPr/>
                    <a:lstStyle/>
                    <a:p>
                      <a:pPr algn="ctr" fontAlgn="ctr"/>
                      <a:r>
                        <a:rPr lang="en-US" altLang="ja-JP" sz="900" b="0" i="0" u="none" strike="noStrike" dirty="0">
                          <a:solidFill>
                            <a:srgbClr val="FF0000"/>
                          </a:solidFill>
                          <a:effectLst/>
                          <a:latin typeface="HGS創英角ｺﾞｼｯｸUB" panose="020B0900000000000000" pitchFamily="50" charset="-128"/>
                          <a:ea typeface="HGS創英角ｺﾞｼｯｸUB" panose="020B0900000000000000" pitchFamily="50" charset="-128"/>
                        </a:rPr>
                        <a:t>19.8</a:t>
                      </a:r>
                    </a:p>
                  </a:txBody>
                  <a:tcPr marL="9525" marR="9525" marT="9525" marB="0" anchor="ctr">
                    <a:lnL>
                      <a:noFill/>
                    </a:lnL>
                    <a:lnR>
                      <a:noFill/>
                    </a:lnR>
                    <a:lnT>
                      <a:noFill/>
                    </a:lnT>
                    <a:lnB>
                      <a:noFill/>
                    </a:lnB>
                    <a:solidFill>
                      <a:srgbClr val="F4F8FE"/>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21.5</a:t>
                      </a:r>
                    </a:p>
                  </a:txBody>
                  <a:tcPr marL="9525" marR="9525" marT="9525" marB="0" anchor="ctr">
                    <a:lnL>
                      <a:noFill/>
                    </a:lnL>
                    <a:lnR>
                      <a:noFill/>
                    </a:lnR>
                    <a:lnT>
                      <a:noFill/>
                    </a:lnT>
                    <a:lnB>
                      <a:noFill/>
                    </a:lnB>
                    <a:solidFill>
                      <a:srgbClr val="F4F8FE"/>
                    </a:solidFill>
                  </a:tcPr>
                </a:tc>
                <a:extLst>
                  <a:ext uri="{0D108BD9-81ED-4DB2-BD59-A6C34878D82A}">
                    <a16:rowId xmlns:a16="http://schemas.microsoft.com/office/drawing/2014/main" val="2843802479"/>
                  </a:ext>
                </a:extLst>
              </a:tr>
            </a:tbl>
          </a:graphicData>
        </a:graphic>
      </p:graphicFrame>
      <p:sp>
        <p:nvSpPr>
          <p:cNvPr id="22" name="正方形/長方形 21">
            <a:extLst>
              <a:ext uri="{FF2B5EF4-FFF2-40B4-BE49-F238E27FC236}">
                <a16:creationId xmlns:a16="http://schemas.microsoft.com/office/drawing/2014/main" id="{CE6D2E27-0760-43A0-BE59-C40A3432B95D}"/>
              </a:ext>
            </a:extLst>
          </p:cNvPr>
          <p:cNvSpPr/>
          <p:nvPr/>
        </p:nvSpPr>
        <p:spPr>
          <a:xfrm>
            <a:off x="4109564" y="4789950"/>
            <a:ext cx="2484659" cy="3215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050" dirty="0">
                <a:solidFill>
                  <a:schemeClr val="tx1"/>
                </a:solidFill>
                <a:latin typeface="メイリオ" panose="020B0604030504040204" pitchFamily="50" charset="-128"/>
                <a:ea typeface="メイリオ" panose="020B0604030504040204" pitchFamily="50" charset="-128"/>
              </a:rPr>
              <a:t>【</a:t>
            </a:r>
            <a:r>
              <a:rPr kumimoji="1" lang="ja-JP" altLang="en-US" sz="1050" dirty="0">
                <a:solidFill>
                  <a:schemeClr val="tx1"/>
                </a:solidFill>
                <a:latin typeface="メイリオ" panose="020B0604030504040204" pitchFamily="50" charset="-128"/>
                <a:ea typeface="メイリオ" panose="020B0604030504040204" pitchFamily="50" charset="-128"/>
              </a:rPr>
              <a:t>特定健診の質問票の状況（</a:t>
            </a:r>
            <a:r>
              <a:rPr kumimoji="1" lang="en-US" altLang="ja-JP" sz="1050" dirty="0">
                <a:solidFill>
                  <a:schemeClr val="tx1"/>
                </a:solidFill>
                <a:latin typeface="メイリオ" panose="020B0604030504040204" pitchFamily="50" charset="-128"/>
                <a:ea typeface="メイリオ" panose="020B0604030504040204" pitchFamily="50" charset="-128"/>
              </a:rPr>
              <a:t>R3</a:t>
            </a:r>
            <a:r>
              <a:rPr kumimoji="1" lang="ja-JP" altLang="en-US" sz="1050" dirty="0">
                <a:solidFill>
                  <a:schemeClr val="tx1"/>
                </a:solidFill>
                <a:latin typeface="メイリオ" panose="020B0604030504040204" pitchFamily="50" charset="-128"/>
                <a:ea typeface="メイリオ" panose="020B0604030504040204" pitchFamily="50" charset="-128"/>
              </a:rPr>
              <a:t>）</a:t>
            </a:r>
            <a:r>
              <a:rPr kumimoji="1" lang="en-US" altLang="ja-JP" sz="1050" dirty="0">
                <a:solidFill>
                  <a:schemeClr val="tx1"/>
                </a:solidFill>
                <a:latin typeface="メイリオ" panose="020B0604030504040204" pitchFamily="50" charset="-128"/>
                <a:ea typeface="メイリオ" panose="020B0604030504040204" pitchFamily="50" charset="-128"/>
              </a:rPr>
              <a:t>】</a:t>
            </a:r>
            <a:endParaRPr kumimoji="1" lang="ja-JP" altLang="en-US" sz="1050" dirty="0">
              <a:solidFill>
                <a:schemeClr val="tx1"/>
              </a:solidFill>
              <a:latin typeface="メイリオ" panose="020B0604030504040204" pitchFamily="50" charset="-128"/>
              <a:ea typeface="メイリオ" panose="020B0604030504040204" pitchFamily="50" charset="-128"/>
            </a:endParaRPr>
          </a:p>
        </p:txBody>
      </p:sp>
      <p:sp>
        <p:nvSpPr>
          <p:cNvPr id="23" name="正方形/長方形 22">
            <a:extLst>
              <a:ext uri="{FF2B5EF4-FFF2-40B4-BE49-F238E27FC236}">
                <a16:creationId xmlns:a16="http://schemas.microsoft.com/office/drawing/2014/main" id="{9016AE27-0C6E-44DB-AD5B-05DC396AC985}"/>
              </a:ext>
            </a:extLst>
          </p:cNvPr>
          <p:cNvSpPr/>
          <p:nvPr/>
        </p:nvSpPr>
        <p:spPr>
          <a:xfrm>
            <a:off x="7477387" y="4845579"/>
            <a:ext cx="453970" cy="200055"/>
          </a:xfrm>
          <a:prstGeom prst="rect">
            <a:avLst/>
          </a:prstGeom>
        </p:spPr>
        <p:txBody>
          <a:bodyPr wrap="none">
            <a:spAutoFit/>
          </a:bodyPr>
          <a:lstStyle/>
          <a:p>
            <a:r>
              <a:rPr lang="ja-JP" altLang="en-US" sz="700" dirty="0">
                <a:latin typeface="メイリオ" panose="020B0604030504040204" pitchFamily="50" charset="-128"/>
                <a:ea typeface="メイリオ" panose="020B0604030504040204" pitchFamily="50" charset="-128"/>
              </a:rPr>
              <a:t>（％）</a:t>
            </a:r>
          </a:p>
        </p:txBody>
      </p:sp>
      <p:sp>
        <p:nvSpPr>
          <p:cNvPr id="24" name="正方形/長方形 23">
            <a:extLst>
              <a:ext uri="{FF2B5EF4-FFF2-40B4-BE49-F238E27FC236}">
                <a16:creationId xmlns:a16="http://schemas.microsoft.com/office/drawing/2014/main" id="{CB019371-0A43-4B18-97A4-7ADBD09DE65F}"/>
              </a:ext>
            </a:extLst>
          </p:cNvPr>
          <p:cNvSpPr/>
          <p:nvPr/>
        </p:nvSpPr>
        <p:spPr>
          <a:xfrm>
            <a:off x="5840957" y="6365444"/>
            <a:ext cx="1718740" cy="200055"/>
          </a:xfrm>
          <a:prstGeom prst="rect">
            <a:avLst/>
          </a:prstGeom>
        </p:spPr>
        <p:txBody>
          <a:bodyPr wrap="none">
            <a:spAutoFit/>
          </a:bodyPr>
          <a:lstStyle/>
          <a:p>
            <a:r>
              <a:rPr lang="ja-JP" altLang="en-US" sz="700" dirty="0">
                <a:latin typeface="メイリオ" panose="020B0604030504040204" pitchFamily="50" charset="-128"/>
                <a:ea typeface="メイリオ" panose="020B0604030504040204" pitchFamily="50" charset="-128"/>
              </a:rPr>
              <a:t>出典：</a:t>
            </a:r>
            <a:r>
              <a:rPr lang="en-US" altLang="ja-JP" sz="700" dirty="0">
                <a:latin typeface="メイリオ" panose="020B0604030504040204" pitchFamily="50" charset="-128"/>
                <a:ea typeface="メイリオ" panose="020B0604030504040204" pitchFamily="50" charset="-128"/>
              </a:rPr>
              <a:t>KDB</a:t>
            </a:r>
            <a:r>
              <a:rPr lang="ja-JP" altLang="en-US" sz="700" dirty="0">
                <a:latin typeface="メイリオ" panose="020B0604030504040204" pitchFamily="50" charset="-128"/>
                <a:ea typeface="メイリオ" panose="020B0604030504040204" pitchFamily="50" charset="-128"/>
              </a:rPr>
              <a:t>「質問票調査の経年比較」</a:t>
            </a:r>
          </a:p>
        </p:txBody>
      </p:sp>
      <p:sp>
        <p:nvSpPr>
          <p:cNvPr id="25" name="楕円 24">
            <a:extLst>
              <a:ext uri="{FF2B5EF4-FFF2-40B4-BE49-F238E27FC236}">
                <a16:creationId xmlns:a16="http://schemas.microsoft.com/office/drawing/2014/main" id="{80033B3D-D2C0-481A-95C8-0EA19531A6EF}"/>
              </a:ext>
            </a:extLst>
          </p:cNvPr>
          <p:cNvSpPr/>
          <p:nvPr/>
        </p:nvSpPr>
        <p:spPr>
          <a:xfrm>
            <a:off x="8449764" y="1367428"/>
            <a:ext cx="3019698" cy="1153997"/>
          </a:xfrm>
          <a:prstGeom prst="ellipse">
            <a:avLst/>
          </a:prstGeom>
          <a:gradFill flip="none" rotWithShape="1">
            <a:gsLst>
              <a:gs pos="0">
                <a:schemeClr val="accent1">
                  <a:lumMod val="20000"/>
                  <a:lumOff val="80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テキスト ボックス 25">
            <a:extLst>
              <a:ext uri="{FF2B5EF4-FFF2-40B4-BE49-F238E27FC236}">
                <a16:creationId xmlns:a16="http://schemas.microsoft.com/office/drawing/2014/main" id="{5CD80828-211B-4912-BDE9-39690574A0F2}"/>
              </a:ext>
            </a:extLst>
          </p:cNvPr>
          <p:cNvSpPr txBox="1"/>
          <p:nvPr/>
        </p:nvSpPr>
        <p:spPr>
          <a:xfrm>
            <a:off x="8593457" y="1571969"/>
            <a:ext cx="2862670" cy="923330"/>
          </a:xfrm>
          <a:prstGeom prst="rect">
            <a:avLst/>
          </a:prstGeom>
          <a:noFill/>
        </p:spPr>
        <p:txBody>
          <a:bodyPr wrap="square" rtlCol="0">
            <a:spAutoFit/>
          </a:bodyPr>
          <a:lstStyle/>
          <a:p>
            <a:r>
              <a:rPr lang="ja-JP" altLang="ja-JP" dirty="0">
                <a:latin typeface="メイリオ" panose="020B0604030504040204" pitchFamily="50" charset="-128"/>
                <a:ea typeface="メイリオ" panose="020B0604030504040204" pitchFamily="50" charset="-128"/>
              </a:rPr>
              <a:t>特定健診を継続して受診する被保険者の割合が少ない</a:t>
            </a:r>
            <a:endParaRPr kumimoji="1" lang="ja-JP" altLang="en-US" dirty="0">
              <a:latin typeface="メイリオ" panose="020B0604030504040204" pitchFamily="50" charset="-128"/>
              <a:ea typeface="メイリオ" panose="020B0604030504040204" pitchFamily="50" charset="-128"/>
            </a:endParaRPr>
          </a:p>
        </p:txBody>
      </p:sp>
      <p:pic>
        <p:nvPicPr>
          <p:cNvPr id="27" name="図 26">
            <a:extLst>
              <a:ext uri="{FF2B5EF4-FFF2-40B4-BE49-F238E27FC236}">
                <a16:creationId xmlns:a16="http://schemas.microsoft.com/office/drawing/2014/main" id="{CC56BD47-40D5-4035-A1F7-BD40C7312F08}"/>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39903" y="2769326"/>
            <a:ext cx="3440592" cy="3508195"/>
          </a:xfrm>
          <a:prstGeom prst="rect">
            <a:avLst/>
          </a:prstGeom>
          <a:noFill/>
          <a:ln>
            <a:noFill/>
          </a:ln>
        </p:spPr>
      </p:pic>
      <p:sp>
        <p:nvSpPr>
          <p:cNvPr id="28" name="正方形/長方形 27">
            <a:extLst>
              <a:ext uri="{FF2B5EF4-FFF2-40B4-BE49-F238E27FC236}">
                <a16:creationId xmlns:a16="http://schemas.microsoft.com/office/drawing/2014/main" id="{4C3C58A0-FE80-43DD-8CDC-6F03E3C2A829}"/>
              </a:ext>
            </a:extLst>
          </p:cNvPr>
          <p:cNvSpPr/>
          <p:nvPr/>
        </p:nvSpPr>
        <p:spPr>
          <a:xfrm>
            <a:off x="9993084" y="5102746"/>
            <a:ext cx="209007" cy="18328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30" name="直線矢印コネクタ 29">
            <a:extLst>
              <a:ext uri="{FF2B5EF4-FFF2-40B4-BE49-F238E27FC236}">
                <a16:creationId xmlns:a16="http://schemas.microsoft.com/office/drawing/2014/main" id="{341CA9C4-E873-43D8-AF67-5395D60959C2}"/>
              </a:ext>
            </a:extLst>
          </p:cNvPr>
          <p:cNvCxnSpPr/>
          <p:nvPr/>
        </p:nvCxnSpPr>
        <p:spPr>
          <a:xfrm>
            <a:off x="10045336" y="3866606"/>
            <a:ext cx="0" cy="126226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正方形/長方形 30">
            <a:extLst>
              <a:ext uri="{FF2B5EF4-FFF2-40B4-BE49-F238E27FC236}">
                <a16:creationId xmlns:a16="http://schemas.microsoft.com/office/drawing/2014/main" id="{3B7DD460-82B0-4F6E-BC6E-F3B47022C1D4}"/>
              </a:ext>
            </a:extLst>
          </p:cNvPr>
          <p:cNvSpPr/>
          <p:nvPr/>
        </p:nvSpPr>
        <p:spPr>
          <a:xfrm>
            <a:off x="9431388" y="3419193"/>
            <a:ext cx="1201777" cy="3816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50" dirty="0">
                <a:solidFill>
                  <a:srgbClr val="FF0000"/>
                </a:solidFill>
                <a:latin typeface="HGS創英角ｺﾞｼｯｸUB" panose="020B0900000000000000" pitchFamily="50" charset="-128"/>
                <a:ea typeface="HGS創英角ｺﾞｼｯｸUB" panose="020B0900000000000000" pitchFamily="50" charset="-128"/>
              </a:rPr>
              <a:t>7.6</a:t>
            </a:r>
            <a:r>
              <a:rPr kumimoji="1" lang="ja-JP" altLang="en-US" sz="1050" dirty="0">
                <a:solidFill>
                  <a:srgbClr val="FF0000"/>
                </a:solidFill>
                <a:latin typeface="HGS創英角ｺﾞｼｯｸUB" panose="020B0900000000000000" pitchFamily="50" charset="-128"/>
                <a:ea typeface="HGS創英角ｺﾞｼｯｸUB" panose="020B0900000000000000" pitchFamily="50" charset="-128"/>
              </a:rPr>
              <a:t>％</a:t>
            </a:r>
            <a:endParaRPr kumimoji="1" lang="en-US" altLang="ja-JP" sz="1050" dirty="0">
              <a:solidFill>
                <a:srgbClr val="FF0000"/>
              </a:solidFill>
              <a:latin typeface="HGS創英角ｺﾞｼｯｸUB" panose="020B0900000000000000" pitchFamily="50" charset="-128"/>
              <a:ea typeface="HGS創英角ｺﾞｼｯｸUB" panose="020B0900000000000000" pitchFamily="50" charset="-128"/>
            </a:endParaRPr>
          </a:p>
          <a:p>
            <a:pPr algn="ctr"/>
            <a:r>
              <a:rPr lang="ja-JP" altLang="en-US" sz="1050" dirty="0">
                <a:solidFill>
                  <a:srgbClr val="FF0000"/>
                </a:solidFill>
                <a:latin typeface="HGS創英角ｺﾞｼｯｸUB" panose="020B0900000000000000" pitchFamily="50" charset="-128"/>
                <a:ea typeface="HGS創英角ｺﾞｼｯｸUB" panose="020B0900000000000000" pitchFamily="50" charset="-128"/>
              </a:rPr>
              <a:t>（県内最下位）</a:t>
            </a:r>
            <a:endParaRPr kumimoji="1" lang="ja-JP" altLang="en-US" sz="1050" dirty="0">
              <a:solidFill>
                <a:srgbClr val="FF0000"/>
              </a:solidFill>
              <a:latin typeface="HGS創英角ｺﾞｼｯｸUB" panose="020B0900000000000000" pitchFamily="50" charset="-128"/>
              <a:ea typeface="HGS創英角ｺﾞｼｯｸUB" panose="020B0900000000000000" pitchFamily="50" charset="-128"/>
            </a:endParaRPr>
          </a:p>
        </p:txBody>
      </p:sp>
      <p:cxnSp>
        <p:nvCxnSpPr>
          <p:cNvPr id="29" name="直線矢印コネクタ 28">
            <a:extLst>
              <a:ext uri="{FF2B5EF4-FFF2-40B4-BE49-F238E27FC236}">
                <a16:creationId xmlns:a16="http://schemas.microsoft.com/office/drawing/2014/main" id="{66C46385-EC96-427A-9248-ABDE9ECFAF7E}"/>
              </a:ext>
            </a:extLst>
          </p:cNvPr>
          <p:cNvCxnSpPr>
            <a:cxnSpLocks/>
          </p:cNvCxnSpPr>
          <p:nvPr/>
        </p:nvCxnSpPr>
        <p:spPr>
          <a:xfrm>
            <a:off x="1613263" y="5603598"/>
            <a:ext cx="480596" cy="27980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56F6658F-2339-44EF-B626-A6896191BE2F}"/>
              </a:ext>
            </a:extLst>
          </p:cNvPr>
          <p:cNvSpPr/>
          <p:nvPr/>
        </p:nvSpPr>
        <p:spPr>
          <a:xfrm>
            <a:off x="2027411" y="5632886"/>
            <a:ext cx="870774" cy="6446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dirty="0">
                <a:solidFill>
                  <a:schemeClr val="accent1"/>
                </a:solidFill>
                <a:latin typeface="HGS創英角ｺﾞｼｯｸUB" panose="020B0900000000000000" pitchFamily="50" charset="-128"/>
                <a:ea typeface="HGS創英角ｺﾞｼｯｸUB" panose="020B0900000000000000" pitchFamily="50" charset="-128"/>
              </a:rPr>
              <a:t>青</a:t>
            </a:r>
            <a:r>
              <a:rPr lang="ja-JP" altLang="en-US" sz="1050" dirty="0">
                <a:solidFill>
                  <a:schemeClr val="tx1"/>
                </a:solidFill>
                <a:latin typeface="HGS創英角ｺﾞｼｯｸUB" panose="020B0900000000000000" pitchFamily="50" charset="-128"/>
                <a:ea typeface="HGS創英角ｺﾞｼｯｸUB" panose="020B0900000000000000" pitchFamily="50" charset="-128"/>
              </a:rPr>
              <a:t>が坂井市</a:t>
            </a:r>
            <a:endParaRPr lang="en-US" altLang="ja-JP" sz="1050" dirty="0">
              <a:solidFill>
                <a:schemeClr val="tx1"/>
              </a:solidFill>
              <a:latin typeface="HGS創英角ｺﾞｼｯｸUB" panose="020B0900000000000000" pitchFamily="50" charset="-128"/>
              <a:ea typeface="HGS創英角ｺﾞｼｯｸUB" panose="020B0900000000000000" pitchFamily="50" charset="-128"/>
            </a:endParaRPr>
          </a:p>
          <a:p>
            <a:r>
              <a:rPr lang="ja-JP" altLang="en-US" sz="1050" dirty="0">
                <a:solidFill>
                  <a:srgbClr val="FF0000"/>
                </a:solidFill>
                <a:latin typeface="HGS創英角ｺﾞｼｯｸUB" panose="020B0900000000000000" pitchFamily="50" charset="-128"/>
                <a:ea typeface="HGS創英角ｺﾞｼｯｸUB" panose="020B0900000000000000" pitchFamily="50" charset="-128"/>
              </a:rPr>
              <a:t>赤</a:t>
            </a:r>
            <a:r>
              <a:rPr lang="ja-JP" altLang="en-US" sz="1050" dirty="0">
                <a:solidFill>
                  <a:schemeClr val="tx1"/>
                </a:solidFill>
                <a:latin typeface="HGS創英角ｺﾞｼｯｸUB" panose="020B0900000000000000" pitchFamily="50" charset="-128"/>
                <a:ea typeface="HGS創英角ｺﾞｼｯｸUB" panose="020B0900000000000000" pitchFamily="50" charset="-128"/>
              </a:rPr>
              <a:t>が福井県</a:t>
            </a:r>
            <a:endParaRPr lang="en-US" altLang="ja-JP" sz="1050" dirty="0">
              <a:solidFill>
                <a:schemeClr val="tx1"/>
              </a:solidFill>
              <a:latin typeface="HGS創英角ｺﾞｼｯｸUB" panose="020B0900000000000000" pitchFamily="50" charset="-128"/>
              <a:ea typeface="HGS創英角ｺﾞｼｯｸUB" panose="020B0900000000000000" pitchFamily="50" charset="-128"/>
            </a:endParaRPr>
          </a:p>
          <a:p>
            <a:r>
              <a:rPr lang="ja-JP" altLang="en-US" sz="1050" dirty="0">
                <a:solidFill>
                  <a:srgbClr val="00B050"/>
                </a:solidFill>
                <a:latin typeface="HGS創英角ｺﾞｼｯｸUB" panose="020B0900000000000000" pitchFamily="50" charset="-128"/>
                <a:ea typeface="HGS創英角ｺﾞｼｯｸUB" panose="020B0900000000000000" pitchFamily="50" charset="-128"/>
              </a:rPr>
              <a:t>緑</a:t>
            </a:r>
            <a:r>
              <a:rPr lang="ja-JP" altLang="en-US" sz="1050" dirty="0">
                <a:solidFill>
                  <a:schemeClr val="tx1"/>
                </a:solidFill>
                <a:latin typeface="HGS創英角ｺﾞｼｯｸUB" panose="020B0900000000000000" pitchFamily="50" charset="-128"/>
                <a:ea typeface="HGS創英角ｺﾞｼｯｸUB" panose="020B0900000000000000" pitchFamily="50" charset="-128"/>
              </a:rPr>
              <a:t>は全国</a:t>
            </a:r>
            <a:endParaRPr lang="en-US" altLang="ja-JP" sz="1050" dirty="0">
              <a:solidFill>
                <a:schemeClr val="tx1"/>
              </a:solidFill>
              <a:latin typeface="HGS創英角ｺﾞｼｯｸUB" panose="020B0900000000000000" pitchFamily="50" charset="-128"/>
              <a:ea typeface="HGS創英角ｺﾞｼｯｸUB" panose="020B0900000000000000" pitchFamily="50" charset="-128"/>
            </a:endParaRPr>
          </a:p>
          <a:p>
            <a:endParaRPr lang="en-US" altLang="ja-JP" sz="1050" dirty="0">
              <a:solidFill>
                <a:srgbClr val="FF0000"/>
              </a:solidFill>
              <a:latin typeface="HGS創英角ｺﾞｼｯｸUB" panose="020B0900000000000000" pitchFamily="50" charset="-128"/>
              <a:ea typeface="HGS創英角ｺﾞｼｯｸUB" panose="020B0900000000000000" pitchFamily="50" charset="-128"/>
            </a:endParaRPr>
          </a:p>
        </p:txBody>
      </p:sp>
    </p:spTree>
    <p:extLst>
      <p:ext uri="{BB962C8B-B14F-4D97-AF65-F5344CB8AC3E}">
        <p14:creationId xmlns:p14="http://schemas.microsoft.com/office/powerpoint/2010/main" val="3837510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楕円 4">
            <a:extLst>
              <a:ext uri="{FF2B5EF4-FFF2-40B4-BE49-F238E27FC236}">
                <a16:creationId xmlns:a16="http://schemas.microsoft.com/office/drawing/2014/main" id="{CBB460FC-C628-407C-9C4E-4420A7654AA6}"/>
              </a:ext>
            </a:extLst>
          </p:cNvPr>
          <p:cNvSpPr/>
          <p:nvPr/>
        </p:nvSpPr>
        <p:spPr>
          <a:xfrm>
            <a:off x="1384661" y="2518610"/>
            <a:ext cx="9091749" cy="1463269"/>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p>
        </p:txBody>
      </p:sp>
      <p:sp>
        <p:nvSpPr>
          <p:cNvPr id="2" name="タイトル 1">
            <a:extLst>
              <a:ext uri="{FF2B5EF4-FFF2-40B4-BE49-F238E27FC236}">
                <a16:creationId xmlns:a16="http://schemas.microsoft.com/office/drawing/2014/main" id="{34079CFF-76BD-4C71-9D4A-89C91C123960}"/>
              </a:ext>
            </a:extLst>
          </p:cNvPr>
          <p:cNvSpPr txBox="1">
            <a:spLocks/>
          </p:cNvSpPr>
          <p:nvPr/>
        </p:nvSpPr>
        <p:spPr>
          <a:xfrm>
            <a:off x="639535" y="506645"/>
            <a:ext cx="10912929" cy="64728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91440" tIns="45720" rIns="91440" bIns="45720" rtlCol="0" anchor="b">
            <a:normAutofit/>
          </a:bodyPr>
          <a:lstStyle>
            <a:lvl1pPr algn="l" defTabSz="457200" rtl="0" eaLnBrk="1" latinLnBrk="0" hangingPunct="1">
              <a:spcBef>
                <a:spcPct val="0"/>
              </a:spcBef>
              <a:buNone/>
              <a:defRPr kumimoji="1" sz="54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3200" dirty="0">
                <a:latin typeface="メイリオ" panose="020B0604030504040204" pitchFamily="50" charset="-128"/>
                <a:ea typeface="メイリオ" panose="020B0604030504040204" pitchFamily="50" charset="-128"/>
              </a:rPr>
              <a:t>第３期データヘルス計画全体における目的</a:t>
            </a:r>
          </a:p>
        </p:txBody>
      </p:sp>
      <p:sp>
        <p:nvSpPr>
          <p:cNvPr id="4" name="テキスト ボックス 3">
            <a:extLst>
              <a:ext uri="{FF2B5EF4-FFF2-40B4-BE49-F238E27FC236}">
                <a16:creationId xmlns:a16="http://schemas.microsoft.com/office/drawing/2014/main" id="{947F7155-DA0F-47EB-B405-BED690FAEF5C}"/>
              </a:ext>
            </a:extLst>
          </p:cNvPr>
          <p:cNvSpPr txBox="1"/>
          <p:nvPr/>
        </p:nvSpPr>
        <p:spPr>
          <a:xfrm>
            <a:off x="639535" y="2769066"/>
            <a:ext cx="10854253" cy="1077218"/>
          </a:xfrm>
          <a:prstGeom prst="rect">
            <a:avLst/>
          </a:prstGeom>
          <a:noFill/>
        </p:spPr>
        <p:txBody>
          <a:bodyPr wrap="none" rtlCol="0">
            <a:spAutoFit/>
          </a:bodyPr>
          <a:lstStyle/>
          <a:p>
            <a:r>
              <a:rPr kumimoji="1" lang="ja-JP" altLang="en-US" sz="3200" dirty="0">
                <a:latin typeface="メイリオ" panose="020B0604030504040204" pitchFamily="50" charset="-128"/>
                <a:ea typeface="メイリオ" panose="020B0604030504040204" pitchFamily="50" charset="-128"/>
              </a:rPr>
              <a:t>心臓疾患発症の基となる生活習慣病の発症と重症化予防に</a:t>
            </a:r>
            <a:endParaRPr kumimoji="1" lang="en-US" altLang="ja-JP" sz="3200" dirty="0">
              <a:latin typeface="メイリオ" panose="020B0604030504040204" pitchFamily="50" charset="-128"/>
              <a:ea typeface="メイリオ" panose="020B0604030504040204" pitchFamily="50" charset="-128"/>
            </a:endParaRPr>
          </a:p>
          <a:p>
            <a:r>
              <a:rPr kumimoji="1" lang="ja-JP" altLang="en-US" sz="3200" dirty="0">
                <a:latin typeface="メイリオ" panose="020B0604030504040204" pitchFamily="50" charset="-128"/>
                <a:ea typeface="メイリオ" panose="020B0604030504040204" pitchFamily="50" charset="-128"/>
              </a:rPr>
              <a:t>取り組み、被保険者の健康寿命延伸を図る</a:t>
            </a:r>
          </a:p>
        </p:txBody>
      </p:sp>
    </p:spTree>
    <p:extLst>
      <p:ext uri="{BB962C8B-B14F-4D97-AF65-F5344CB8AC3E}">
        <p14:creationId xmlns:p14="http://schemas.microsoft.com/office/powerpoint/2010/main" val="16367366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C4DB68-EA4F-49E3-8B33-5F02D2DCA78A}"/>
              </a:ext>
            </a:extLst>
          </p:cNvPr>
          <p:cNvSpPr txBox="1">
            <a:spLocks/>
          </p:cNvSpPr>
          <p:nvPr/>
        </p:nvSpPr>
        <p:spPr>
          <a:xfrm>
            <a:off x="639535" y="506645"/>
            <a:ext cx="10912929" cy="64728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91440" tIns="45720" rIns="91440" bIns="45720" rtlCol="0" anchor="b">
            <a:normAutofit/>
          </a:bodyPr>
          <a:lstStyle>
            <a:lvl1pPr algn="l" defTabSz="457200" rtl="0" eaLnBrk="1" latinLnBrk="0" hangingPunct="1">
              <a:spcBef>
                <a:spcPct val="0"/>
              </a:spcBef>
              <a:buNone/>
              <a:defRPr kumimoji="1" sz="54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3200" dirty="0">
                <a:latin typeface="メイリオ" panose="020B0604030504040204" pitchFamily="50" charset="-128"/>
                <a:ea typeface="メイリオ" panose="020B0604030504040204" pitchFamily="50" charset="-128"/>
              </a:rPr>
              <a:t>計画の目的を達成するための目標・評価指標</a:t>
            </a:r>
            <a:r>
              <a:rPr lang="ja-JP" altLang="en-US" sz="2400" dirty="0">
                <a:latin typeface="メイリオ" panose="020B0604030504040204" pitchFamily="50" charset="-128"/>
                <a:ea typeface="メイリオ" panose="020B0604030504040204" pitchFamily="50" charset="-128"/>
              </a:rPr>
              <a:t>（抜粋）</a:t>
            </a:r>
          </a:p>
        </p:txBody>
      </p:sp>
      <p:sp>
        <p:nvSpPr>
          <p:cNvPr id="5" name="テキスト ボックス 4">
            <a:extLst>
              <a:ext uri="{FF2B5EF4-FFF2-40B4-BE49-F238E27FC236}">
                <a16:creationId xmlns:a16="http://schemas.microsoft.com/office/drawing/2014/main" id="{7FAFA95A-28AF-4FFD-9AC8-14AC9CA4CD67}"/>
              </a:ext>
            </a:extLst>
          </p:cNvPr>
          <p:cNvSpPr txBox="1"/>
          <p:nvPr/>
        </p:nvSpPr>
        <p:spPr>
          <a:xfrm>
            <a:off x="2006070" y="1319158"/>
            <a:ext cx="4673074" cy="1815882"/>
          </a:xfrm>
          <a:prstGeom prst="rect">
            <a:avLst/>
          </a:prstGeom>
          <a:solidFill>
            <a:schemeClr val="accent6">
              <a:lumMod val="20000"/>
              <a:lumOff val="80000"/>
            </a:schemeClr>
          </a:solidFill>
        </p:spPr>
        <p:txBody>
          <a:bodyPr wrap="none" rtlCol="0">
            <a:spAutoFit/>
          </a:bodyPr>
          <a:lstStyle/>
          <a:p>
            <a:r>
              <a:rPr lang="ja-JP" altLang="en-US" sz="1400" dirty="0">
                <a:latin typeface="メイリオ" panose="020B0604030504040204" pitchFamily="50" charset="-128"/>
                <a:ea typeface="メイリオ" panose="020B0604030504040204" pitchFamily="50" charset="-128"/>
              </a:rPr>
              <a:t>○被保険者の心臓疾患での死亡が減少する</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○特定健診受診者の生活習慣病重症化リスクが低下する</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○被保険者が生活習慣病発症予防のために</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生活習慣を改善する</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○被保険者が特定健診を継続して受診する</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○被保険者ががん検診を受診する</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○被保険者が後発医薬品を使用する</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○被保険者の重複多剤状況が解消される</a:t>
            </a:r>
            <a:endParaRPr kumimoji="1" lang="ja-JP" altLang="en-US" sz="1400"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7FFB98DB-39C8-4C63-B1FD-F18DCDFA7F0F}"/>
              </a:ext>
            </a:extLst>
          </p:cNvPr>
          <p:cNvSpPr txBox="1"/>
          <p:nvPr/>
        </p:nvSpPr>
        <p:spPr>
          <a:xfrm>
            <a:off x="2006070" y="3362610"/>
            <a:ext cx="9383825" cy="2893100"/>
          </a:xfrm>
          <a:prstGeom prst="rect">
            <a:avLst/>
          </a:prstGeom>
          <a:solidFill>
            <a:schemeClr val="accent6">
              <a:lumMod val="20000"/>
              <a:lumOff val="80000"/>
            </a:schemeClr>
          </a:solid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○心臓疾患の危険因子（血圧）有所見者の割合の減少　　　　　　　　　　　　　　　　　　</a:t>
            </a:r>
            <a:r>
              <a:rPr lang="en-US" altLang="ja-JP" sz="1400" dirty="0">
                <a:latin typeface="メイリオ" panose="020B0604030504040204" pitchFamily="50" charset="-128"/>
                <a:ea typeface="メイリオ" panose="020B0604030504040204" pitchFamily="50" charset="-128"/>
              </a:rPr>
              <a:t>33</a:t>
            </a:r>
            <a:r>
              <a:rPr lang="ja-JP" altLang="en-US" sz="1400" dirty="0">
                <a:latin typeface="メイリオ" panose="020B0604030504040204" pitchFamily="50" charset="-128"/>
                <a:ea typeface="メイリオ" panose="020B0604030504040204" pitchFamily="50" charset="-128"/>
              </a:rPr>
              <a:t>％　　→　　</a:t>
            </a:r>
            <a:r>
              <a:rPr lang="en-US" altLang="ja-JP" sz="1400" dirty="0">
                <a:latin typeface="メイリオ" panose="020B0604030504040204" pitchFamily="50" charset="-128"/>
                <a:ea typeface="メイリオ" panose="020B0604030504040204" pitchFamily="50" charset="-128"/>
              </a:rPr>
              <a:t>30</a:t>
            </a:r>
            <a:r>
              <a:rPr lang="ja-JP" altLang="en-US" sz="1400" dirty="0">
                <a:latin typeface="メイリオ" panose="020B0604030504040204" pitchFamily="50" charset="-128"/>
                <a:ea typeface="メイリオ" panose="020B0604030504040204" pitchFamily="50" charset="-128"/>
              </a:rPr>
              <a:t>％</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○心臓疾患の危険因子（脂質）有所見者の割合の減少　　　　　　　　　　　　　　　　　　</a:t>
            </a:r>
            <a:r>
              <a:rPr lang="en-US" altLang="ja-JP" sz="1400" dirty="0">
                <a:latin typeface="メイリオ" panose="020B0604030504040204" pitchFamily="50" charset="-128"/>
                <a:ea typeface="メイリオ" panose="020B0604030504040204" pitchFamily="50" charset="-128"/>
              </a:rPr>
              <a:t>28</a:t>
            </a:r>
            <a:r>
              <a:rPr lang="ja-JP" altLang="en-US" sz="1400" dirty="0">
                <a:latin typeface="メイリオ" panose="020B0604030504040204" pitchFamily="50" charset="-128"/>
                <a:ea typeface="メイリオ" panose="020B0604030504040204" pitchFamily="50" charset="-128"/>
              </a:rPr>
              <a:t>％　　→　　</a:t>
            </a:r>
            <a:r>
              <a:rPr lang="en-US" altLang="ja-JP" sz="1400" dirty="0">
                <a:latin typeface="メイリオ" panose="020B0604030504040204" pitchFamily="50" charset="-128"/>
                <a:ea typeface="メイリオ" panose="020B0604030504040204" pitchFamily="50" charset="-128"/>
              </a:rPr>
              <a:t>25</a:t>
            </a:r>
            <a:r>
              <a:rPr lang="ja-JP" altLang="en-US" sz="1400" dirty="0">
                <a:latin typeface="メイリオ" panose="020B0604030504040204" pitchFamily="50" charset="-128"/>
                <a:ea typeface="メイリオ" panose="020B0604030504040204" pitchFamily="50" charset="-128"/>
              </a:rPr>
              <a:t>％</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○坂井市の標準化医療費（入院）の比（坂井市／県）　　　　　　　　　　　　　　　　　　</a:t>
            </a:r>
            <a:r>
              <a:rPr lang="en-US" altLang="ja-JP" sz="1400" dirty="0">
                <a:latin typeface="メイリオ" panose="020B0604030504040204" pitchFamily="50" charset="-128"/>
                <a:ea typeface="メイリオ" panose="020B0604030504040204" pitchFamily="50" charset="-128"/>
              </a:rPr>
              <a:t>1.2</a:t>
            </a:r>
            <a:r>
              <a:rPr lang="ja-JP" altLang="en-US" sz="1400" dirty="0">
                <a:latin typeface="メイリオ" panose="020B0604030504040204" pitchFamily="50" charset="-128"/>
                <a:ea typeface="メイリオ" panose="020B0604030504040204" pitchFamily="50" charset="-128"/>
              </a:rPr>
              <a:t>　　  →　　　</a:t>
            </a:r>
            <a:r>
              <a:rPr lang="en-US" altLang="ja-JP" sz="1400" dirty="0">
                <a:latin typeface="メイリオ" panose="020B0604030504040204" pitchFamily="50" charset="-128"/>
                <a:ea typeface="メイリオ" panose="020B0604030504040204" pitchFamily="50" charset="-128"/>
              </a:rPr>
              <a:t>1</a:t>
            </a:r>
          </a:p>
          <a:p>
            <a:r>
              <a:rPr lang="ja-JP" altLang="en-US" sz="1400" dirty="0">
                <a:latin typeface="メイリオ" panose="020B0604030504040204" pitchFamily="50" charset="-128"/>
                <a:ea typeface="メイリオ" panose="020B0604030504040204" pitchFamily="50" charset="-128"/>
              </a:rPr>
              <a:t>○健診受診者のうち、血圧や血糖値で医療受診が必要な方が医療を受診した割合の増加　　</a:t>
            </a:r>
            <a:r>
              <a:rPr lang="en-US" altLang="ja-JP" sz="1400" dirty="0">
                <a:latin typeface="メイリオ" panose="020B0604030504040204" pitchFamily="50" charset="-128"/>
                <a:ea typeface="メイリオ" panose="020B0604030504040204" pitchFamily="50" charset="-128"/>
              </a:rPr>
              <a:t>54.5%</a:t>
            </a:r>
            <a:r>
              <a:rPr lang="ja-JP" altLang="en-US" sz="1400" dirty="0">
                <a:latin typeface="メイリオ" panose="020B0604030504040204" pitchFamily="50" charset="-128"/>
                <a:ea typeface="メイリオ" panose="020B0604030504040204" pitchFamily="50" charset="-128"/>
              </a:rPr>
              <a:t>　　→　　</a:t>
            </a:r>
            <a:r>
              <a:rPr lang="en-US" altLang="ja-JP" sz="1400" dirty="0">
                <a:latin typeface="メイリオ" panose="020B0604030504040204" pitchFamily="50" charset="-128"/>
                <a:ea typeface="メイリオ" panose="020B0604030504040204" pitchFamily="50" charset="-128"/>
              </a:rPr>
              <a:t>65</a:t>
            </a:r>
            <a:r>
              <a:rPr lang="ja-JP" altLang="en-US" sz="1400" dirty="0">
                <a:latin typeface="メイリオ" panose="020B0604030504040204" pitchFamily="50" charset="-128"/>
                <a:ea typeface="メイリオ" panose="020B0604030504040204" pitchFamily="50" charset="-128"/>
              </a:rPr>
              <a:t>％</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○健診受診者のうち、</a:t>
            </a:r>
            <a:r>
              <a:rPr lang="en-US" altLang="ja-JP" sz="1400" dirty="0">
                <a:latin typeface="メイリオ" panose="020B0604030504040204" pitchFamily="50" charset="-128"/>
                <a:ea typeface="メイリオ" panose="020B0604030504040204" pitchFamily="50" charset="-128"/>
              </a:rPr>
              <a:t>HbA1c</a:t>
            </a:r>
            <a:r>
              <a:rPr lang="ja-JP" altLang="en-US" sz="1400" dirty="0">
                <a:latin typeface="メイリオ" panose="020B0604030504040204" pitchFamily="50" charset="-128"/>
                <a:ea typeface="メイリオ" panose="020B0604030504040204" pitchFamily="50" charset="-128"/>
              </a:rPr>
              <a:t>が</a:t>
            </a:r>
            <a:r>
              <a:rPr lang="en-US" altLang="ja-JP" sz="1400" dirty="0">
                <a:latin typeface="メイリオ" panose="020B0604030504040204" pitchFamily="50" charset="-128"/>
                <a:ea typeface="メイリオ" panose="020B0604030504040204" pitchFamily="50" charset="-128"/>
              </a:rPr>
              <a:t>6.5</a:t>
            </a:r>
            <a:r>
              <a:rPr lang="ja-JP" altLang="en-US" sz="1400" dirty="0">
                <a:latin typeface="メイリオ" panose="020B0604030504040204" pitchFamily="50" charset="-128"/>
                <a:ea typeface="メイリオ" panose="020B0604030504040204" pitchFamily="50" charset="-128"/>
              </a:rPr>
              <a:t>以上の者の割合の減少　　　　　　　　　　　　　　　　</a:t>
            </a:r>
            <a:r>
              <a:rPr lang="en-US" altLang="ja-JP" sz="1400" dirty="0">
                <a:latin typeface="メイリオ" panose="020B0604030504040204" pitchFamily="50" charset="-128"/>
                <a:ea typeface="メイリオ" panose="020B0604030504040204" pitchFamily="50" charset="-128"/>
              </a:rPr>
              <a:t>8.2</a:t>
            </a:r>
            <a:r>
              <a:rPr lang="ja-JP" altLang="en-US" sz="1400" dirty="0">
                <a:latin typeface="メイリオ" panose="020B0604030504040204" pitchFamily="50" charset="-128"/>
                <a:ea typeface="メイリオ" panose="020B0604030504040204" pitchFamily="50" charset="-128"/>
              </a:rPr>
              <a:t>％　　→　  </a:t>
            </a:r>
            <a:r>
              <a:rPr lang="en-US" altLang="ja-JP" sz="1400" dirty="0">
                <a:latin typeface="メイリオ" panose="020B0604030504040204" pitchFamily="50" charset="-128"/>
                <a:ea typeface="メイリオ" panose="020B0604030504040204" pitchFamily="50" charset="-128"/>
              </a:rPr>
              <a:t>7.5</a:t>
            </a:r>
            <a:r>
              <a:rPr lang="ja-JP" altLang="en-US" sz="1400" dirty="0">
                <a:latin typeface="メイリオ" panose="020B0604030504040204" pitchFamily="50" charset="-128"/>
                <a:ea typeface="メイリオ" panose="020B0604030504040204" pitchFamily="50" charset="-128"/>
              </a:rPr>
              <a:t>％</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○健診受診者のうち、咀嚼が良好な者の割合の増加　　　　　　　　　　　　　　　　　　</a:t>
            </a:r>
            <a:r>
              <a:rPr lang="en-US" altLang="ja-JP" sz="1400" dirty="0">
                <a:latin typeface="メイリオ" panose="020B0604030504040204" pitchFamily="50" charset="-128"/>
                <a:ea typeface="メイリオ" panose="020B0604030504040204" pitchFamily="50" charset="-128"/>
              </a:rPr>
              <a:t>83.1</a:t>
            </a:r>
            <a:r>
              <a:rPr lang="ja-JP" altLang="en-US" sz="1400" dirty="0">
                <a:latin typeface="メイリオ" panose="020B0604030504040204" pitchFamily="50" charset="-128"/>
                <a:ea typeface="メイリオ" panose="020B0604030504040204" pitchFamily="50" charset="-128"/>
              </a:rPr>
              <a:t>％　　→　   </a:t>
            </a:r>
            <a:r>
              <a:rPr lang="en-US" altLang="ja-JP" sz="1400" dirty="0">
                <a:latin typeface="メイリオ" panose="020B0604030504040204" pitchFamily="50" charset="-128"/>
                <a:ea typeface="メイリオ" panose="020B0604030504040204" pitchFamily="50" charset="-128"/>
              </a:rPr>
              <a:t>85</a:t>
            </a:r>
            <a:r>
              <a:rPr lang="ja-JP" altLang="en-US" sz="1400" dirty="0">
                <a:latin typeface="メイリオ" panose="020B0604030504040204" pitchFamily="50" charset="-128"/>
                <a:ea typeface="メイリオ" panose="020B0604030504040204" pitchFamily="50" charset="-128"/>
              </a:rPr>
              <a:t>％</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○特定保健指導の実施率の増加　　　　　　　　　　　　　　　　　　　　　　　　　　　</a:t>
            </a:r>
            <a:r>
              <a:rPr lang="en-US" altLang="ja-JP" sz="1400" dirty="0">
                <a:latin typeface="メイリオ" panose="020B0604030504040204" pitchFamily="50" charset="-128"/>
                <a:ea typeface="メイリオ" panose="020B0604030504040204" pitchFamily="50" charset="-128"/>
              </a:rPr>
              <a:t>24.5</a:t>
            </a:r>
            <a:r>
              <a:rPr lang="ja-JP" altLang="en-US" sz="1400" dirty="0">
                <a:latin typeface="メイリオ" panose="020B0604030504040204" pitchFamily="50" charset="-128"/>
                <a:ea typeface="メイリオ" panose="020B0604030504040204" pitchFamily="50" charset="-128"/>
              </a:rPr>
              <a:t>％　　→　　</a:t>
            </a:r>
            <a:r>
              <a:rPr lang="en-US" altLang="ja-JP" sz="1400" dirty="0">
                <a:latin typeface="メイリオ" panose="020B0604030504040204" pitchFamily="50" charset="-128"/>
                <a:ea typeface="メイリオ" panose="020B0604030504040204" pitchFamily="50" charset="-128"/>
              </a:rPr>
              <a:t>60</a:t>
            </a:r>
            <a:r>
              <a:rPr lang="ja-JP" altLang="en-US" sz="1400" dirty="0">
                <a:latin typeface="メイリオ" panose="020B0604030504040204" pitchFamily="50" charset="-128"/>
                <a:ea typeface="メイリオ" panose="020B0604030504040204" pitchFamily="50" charset="-128"/>
              </a:rPr>
              <a:t>％</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○健診受診者のうち喫煙している者の割合の減少　　　　　　　　　　　　　　　　　　　</a:t>
            </a:r>
            <a:r>
              <a:rPr lang="en-US" altLang="ja-JP" sz="1400" dirty="0">
                <a:latin typeface="メイリオ" panose="020B0604030504040204" pitchFamily="50" charset="-128"/>
                <a:ea typeface="メイリオ" panose="020B0604030504040204" pitchFamily="50" charset="-128"/>
              </a:rPr>
              <a:t>11.2</a:t>
            </a:r>
            <a:r>
              <a:rPr lang="ja-JP" altLang="en-US" sz="1400" dirty="0">
                <a:latin typeface="メイリオ" panose="020B0604030504040204" pitchFamily="50" charset="-128"/>
                <a:ea typeface="メイリオ" panose="020B0604030504040204" pitchFamily="50" charset="-128"/>
              </a:rPr>
              <a:t>％　　→　　</a:t>
            </a:r>
            <a:r>
              <a:rPr lang="en-US" altLang="ja-JP" sz="1400" dirty="0">
                <a:latin typeface="メイリオ" panose="020B0604030504040204" pitchFamily="50" charset="-128"/>
                <a:ea typeface="メイリオ" panose="020B0604030504040204" pitchFamily="50" charset="-128"/>
              </a:rPr>
              <a:t>10</a:t>
            </a:r>
            <a:r>
              <a:rPr lang="ja-JP" altLang="en-US" sz="1400" dirty="0">
                <a:latin typeface="メイリオ" panose="020B0604030504040204" pitchFamily="50" charset="-128"/>
                <a:ea typeface="メイリオ" panose="020B0604030504040204" pitchFamily="50" charset="-128"/>
              </a:rPr>
              <a:t>％</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○健診受診者のうち１日</a:t>
            </a:r>
            <a:r>
              <a:rPr lang="en-US" altLang="ja-JP" sz="1400" dirty="0">
                <a:latin typeface="メイリオ" panose="020B0604030504040204" pitchFamily="50" charset="-128"/>
                <a:ea typeface="メイリオ" panose="020B0604030504040204" pitchFamily="50" charset="-128"/>
              </a:rPr>
              <a:t>30</a:t>
            </a:r>
            <a:r>
              <a:rPr lang="ja-JP" altLang="en-US" sz="1400" dirty="0">
                <a:latin typeface="メイリオ" panose="020B0604030504040204" pitchFamily="50" charset="-128"/>
                <a:ea typeface="メイリオ" panose="020B0604030504040204" pitchFamily="50" charset="-128"/>
              </a:rPr>
              <a:t>分以上の運動習慣がないと答える者の割合の減少　　　　　　  </a:t>
            </a:r>
            <a:r>
              <a:rPr lang="en-US" altLang="ja-JP" sz="1400" dirty="0">
                <a:latin typeface="メイリオ" panose="020B0604030504040204" pitchFamily="50" charset="-128"/>
                <a:ea typeface="メイリオ" panose="020B0604030504040204" pitchFamily="50" charset="-128"/>
              </a:rPr>
              <a:t>63.2</a:t>
            </a:r>
            <a:r>
              <a:rPr lang="ja-JP" altLang="en-US" sz="1400" dirty="0">
                <a:latin typeface="メイリオ" panose="020B0604030504040204" pitchFamily="50" charset="-128"/>
                <a:ea typeface="メイリオ" panose="020B0604030504040204" pitchFamily="50" charset="-128"/>
              </a:rPr>
              <a:t>％　　→　　</a:t>
            </a:r>
            <a:r>
              <a:rPr lang="en-US" altLang="ja-JP" sz="1400" dirty="0">
                <a:latin typeface="メイリオ" panose="020B0604030504040204" pitchFamily="50" charset="-128"/>
                <a:ea typeface="メイリオ" panose="020B0604030504040204" pitchFamily="50" charset="-128"/>
              </a:rPr>
              <a:t>57</a:t>
            </a:r>
            <a:r>
              <a:rPr lang="ja-JP" altLang="en-US" sz="1400" dirty="0">
                <a:latin typeface="メイリオ" panose="020B0604030504040204" pitchFamily="50" charset="-128"/>
                <a:ea typeface="メイリオ" panose="020B0604030504040204" pitchFamily="50" charset="-128"/>
              </a:rPr>
              <a:t>％</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○２年連続受診者の割合の増加　　　　　　　　　　　　　　　　　　　　　　　　　　　</a:t>
            </a:r>
            <a:r>
              <a:rPr lang="en-US" altLang="ja-JP" sz="1400" dirty="0">
                <a:latin typeface="メイリオ" panose="020B0604030504040204" pitchFamily="50" charset="-128"/>
                <a:ea typeface="メイリオ" panose="020B0604030504040204" pitchFamily="50" charset="-128"/>
              </a:rPr>
              <a:t>59.6</a:t>
            </a:r>
            <a:r>
              <a:rPr lang="ja-JP" altLang="en-US" sz="1400" dirty="0">
                <a:latin typeface="メイリオ" panose="020B0604030504040204" pitchFamily="50" charset="-128"/>
                <a:ea typeface="メイリオ" panose="020B0604030504040204" pitchFamily="50" charset="-128"/>
              </a:rPr>
              <a:t>％　　→　　</a:t>
            </a:r>
            <a:r>
              <a:rPr lang="en-US" altLang="ja-JP" sz="1400" dirty="0">
                <a:latin typeface="メイリオ" panose="020B0604030504040204" pitchFamily="50" charset="-128"/>
                <a:ea typeface="メイリオ" panose="020B0604030504040204" pitchFamily="50" charset="-128"/>
              </a:rPr>
              <a:t>80</a:t>
            </a:r>
            <a:r>
              <a:rPr lang="ja-JP" altLang="en-US" sz="1400" dirty="0">
                <a:latin typeface="メイリオ" panose="020B0604030504040204" pitchFamily="50" charset="-128"/>
                <a:ea typeface="メイリオ" panose="020B0604030504040204" pitchFamily="50" charset="-128"/>
              </a:rPr>
              <a:t>％</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○特定健診受診率の増加　　　　　　　　　　　　　　　　　　　　　　　　　　　　　　</a:t>
            </a:r>
            <a:r>
              <a:rPr lang="en-US" altLang="ja-JP" sz="1400" dirty="0">
                <a:latin typeface="メイリオ" panose="020B0604030504040204" pitchFamily="50" charset="-128"/>
                <a:ea typeface="メイリオ" panose="020B0604030504040204" pitchFamily="50" charset="-128"/>
              </a:rPr>
              <a:t>30.3</a:t>
            </a:r>
            <a:r>
              <a:rPr lang="ja-JP" altLang="en-US" sz="1400" dirty="0">
                <a:latin typeface="メイリオ" panose="020B0604030504040204" pitchFamily="50" charset="-128"/>
                <a:ea typeface="メイリオ" panose="020B0604030504040204" pitchFamily="50" charset="-128"/>
              </a:rPr>
              <a:t>％　　→　　</a:t>
            </a:r>
            <a:r>
              <a:rPr lang="en-US" altLang="ja-JP" sz="1400" dirty="0">
                <a:latin typeface="メイリオ" panose="020B0604030504040204" pitchFamily="50" charset="-128"/>
                <a:ea typeface="メイリオ" panose="020B0604030504040204" pitchFamily="50" charset="-128"/>
              </a:rPr>
              <a:t>60</a:t>
            </a:r>
            <a:r>
              <a:rPr lang="ja-JP" altLang="en-US"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○後発医薬品の使用割合　　　　　　　　　　　　　　　　　　　　　　　　　　　　　　</a:t>
            </a:r>
            <a:r>
              <a:rPr kumimoji="1" lang="en-US" altLang="ja-JP" sz="1400" dirty="0">
                <a:latin typeface="メイリオ" panose="020B0604030504040204" pitchFamily="50" charset="-128"/>
                <a:ea typeface="メイリオ" panose="020B0604030504040204" pitchFamily="50" charset="-128"/>
              </a:rPr>
              <a:t>81.4</a:t>
            </a:r>
            <a:r>
              <a:rPr kumimoji="1" lang="ja-JP" altLang="en-US" sz="1400" dirty="0">
                <a:latin typeface="メイリオ" panose="020B0604030504040204" pitchFamily="50" charset="-128"/>
                <a:ea typeface="メイリオ" panose="020B0604030504040204" pitchFamily="50" charset="-128"/>
              </a:rPr>
              <a:t>％　　→　　</a:t>
            </a:r>
            <a:r>
              <a:rPr kumimoji="1" lang="en-US" altLang="ja-JP" sz="1400" dirty="0">
                <a:latin typeface="メイリオ" panose="020B0604030504040204" pitchFamily="50" charset="-128"/>
                <a:ea typeface="メイリオ" panose="020B0604030504040204" pitchFamily="50" charset="-128"/>
              </a:rPr>
              <a:t>82</a:t>
            </a:r>
            <a:r>
              <a:rPr kumimoji="1" lang="ja-JP" altLang="en-US" sz="1400" dirty="0">
                <a:latin typeface="メイリオ" panose="020B0604030504040204" pitchFamily="50" charset="-128"/>
                <a:ea typeface="メイリオ" panose="020B0604030504040204" pitchFamily="50" charset="-128"/>
              </a:rPr>
              <a:t>％</a:t>
            </a:r>
            <a:endParaRPr kumimoji="1"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○重複多剤状況の改善（取り組み後の受診行動改善率）　　　　　　　　　　　　　　　　　  </a:t>
            </a:r>
            <a:r>
              <a:rPr lang="en-US" altLang="ja-JP" sz="1400" dirty="0">
                <a:latin typeface="メイリオ" panose="020B0604030504040204" pitchFamily="50" charset="-128"/>
                <a:ea typeface="メイリオ" panose="020B0604030504040204" pitchFamily="50" charset="-128"/>
              </a:rPr>
              <a:t>0</a:t>
            </a:r>
            <a:r>
              <a:rPr lang="ja-JP" altLang="en-US" sz="1400" dirty="0">
                <a:latin typeface="メイリオ" panose="020B0604030504040204" pitchFamily="50" charset="-128"/>
                <a:ea typeface="メイリオ" panose="020B0604030504040204" pitchFamily="50" charset="-128"/>
              </a:rPr>
              <a:t>％　　→　　</a:t>
            </a:r>
            <a:r>
              <a:rPr lang="en-US" altLang="ja-JP" sz="1400" dirty="0">
                <a:latin typeface="メイリオ" panose="020B0604030504040204" pitchFamily="50" charset="-128"/>
                <a:ea typeface="メイリオ" panose="020B0604030504040204" pitchFamily="50" charset="-128"/>
              </a:rPr>
              <a:t>10</a:t>
            </a:r>
            <a:r>
              <a:rPr lang="ja-JP" altLang="en-US" sz="1400" dirty="0">
                <a:latin typeface="メイリオ" panose="020B0604030504040204" pitchFamily="50" charset="-128"/>
                <a:ea typeface="メイリオ" panose="020B0604030504040204" pitchFamily="50" charset="-128"/>
              </a:rPr>
              <a:t>％</a:t>
            </a:r>
            <a:endParaRPr kumimoji="1" lang="en-US" altLang="ja-JP" sz="1400" dirty="0">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0143EE15-34A9-42DD-90AF-60DBD6BC9405}"/>
              </a:ext>
            </a:extLst>
          </p:cNvPr>
          <p:cNvSpPr txBox="1"/>
          <p:nvPr/>
        </p:nvSpPr>
        <p:spPr>
          <a:xfrm>
            <a:off x="436410" y="4455762"/>
            <a:ext cx="1569660" cy="369332"/>
          </a:xfrm>
          <a:prstGeom prst="rect">
            <a:avLst/>
          </a:prstGeom>
          <a:noFill/>
        </p:spPr>
        <p:txBody>
          <a:bodyPr wrap="none" rtlCol="0">
            <a:spAutoFit/>
          </a:bodyPr>
          <a:lstStyle/>
          <a:p>
            <a:r>
              <a:rPr kumimoji="1" lang="en-US" altLang="ja-JP" dirty="0"/>
              <a:t>【</a:t>
            </a:r>
            <a:r>
              <a:rPr lang="ja-JP" altLang="en-US" dirty="0"/>
              <a:t>評価指標</a:t>
            </a:r>
            <a:r>
              <a:rPr kumimoji="1" lang="en-US" altLang="ja-JP" dirty="0"/>
              <a:t>】</a:t>
            </a:r>
            <a:endParaRPr kumimoji="1" lang="ja-JP" altLang="en-US" dirty="0"/>
          </a:p>
        </p:txBody>
      </p:sp>
      <p:sp>
        <p:nvSpPr>
          <p:cNvPr id="8" name="テキスト ボックス 7">
            <a:extLst>
              <a:ext uri="{FF2B5EF4-FFF2-40B4-BE49-F238E27FC236}">
                <a16:creationId xmlns:a16="http://schemas.microsoft.com/office/drawing/2014/main" id="{3184C986-6D38-4352-8FB8-F8011E4BB139}"/>
              </a:ext>
            </a:extLst>
          </p:cNvPr>
          <p:cNvSpPr txBox="1"/>
          <p:nvPr/>
        </p:nvSpPr>
        <p:spPr>
          <a:xfrm>
            <a:off x="436410" y="1933401"/>
            <a:ext cx="1107996" cy="369332"/>
          </a:xfrm>
          <a:prstGeom prst="rect">
            <a:avLst/>
          </a:prstGeom>
          <a:noFill/>
        </p:spPr>
        <p:txBody>
          <a:bodyPr wrap="none" rtlCol="0">
            <a:spAutoFit/>
          </a:bodyPr>
          <a:lstStyle/>
          <a:p>
            <a:r>
              <a:rPr kumimoji="1" lang="en-US" altLang="ja-JP" dirty="0"/>
              <a:t>【</a:t>
            </a:r>
            <a:r>
              <a:rPr lang="ja-JP" altLang="en-US" dirty="0"/>
              <a:t>目標</a:t>
            </a:r>
            <a:r>
              <a:rPr kumimoji="1" lang="en-US" altLang="ja-JP" dirty="0"/>
              <a:t>】</a:t>
            </a:r>
            <a:endParaRPr kumimoji="1" lang="ja-JP" altLang="en-US" dirty="0"/>
          </a:p>
        </p:txBody>
      </p:sp>
      <p:sp>
        <p:nvSpPr>
          <p:cNvPr id="9" name="矢印: 右 8">
            <a:extLst>
              <a:ext uri="{FF2B5EF4-FFF2-40B4-BE49-F238E27FC236}">
                <a16:creationId xmlns:a16="http://schemas.microsoft.com/office/drawing/2014/main" id="{88582CD9-E84B-4ECA-80CB-B7278079901F}"/>
              </a:ext>
            </a:extLst>
          </p:cNvPr>
          <p:cNvSpPr/>
          <p:nvPr/>
        </p:nvSpPr>
        <p:spPr>
          <a:xfrm rot="5400000">
            <a:off x="675007" y="2921155"/>
            <a:ext cx="622202" cy="470263"/>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C1433E11-8E42-4359-8368-C03BB54C45D2}"/>
              </a:ext>
            </a:extLst>
          </p:cNvPr>
          <p:cNvSpPr txBox="1"/>
          <p:nvPr/>
        </p:nvSpPr>
        <p:spPr>
          <a:xfrm>
            <a:off x="9159759" y="3084829"/>
            <a:ext cx="1122423" cy="307777"/>
          </a:xfrm>
          <a:prstGeom prst="rect">
            <a:avLst/>
          </a:prstGeom>
          <a:noFill/>
        </p:spPr>
        <p:txBody>
          <a:bodyPr wrap="none" rtlCol="0">
            <a:spAutoFit/>
          </a:bodyPr>
          <a:lstStyle/>
          <a:p>
            <a:r>
              <a:rPr kumimoji="1" lang="en-US" altLang="ja-JP" sz="1400" dirty="0"/>
              <a:t>【</a:t>
            </a:r>
            <a:r>
              <a:rPr lang="en-US" altLang="ja-JP" sz="1400" dirty="0"/>
              <a:t>R4</a:t>
            </a:r>
            <a:r>
              <a:rPr lang="ja-JP" altLang="en-US" sz="1400" dirty="0"/>
              <a:t>実績</a:t>
            </a:r>
            <a:r>
              <a:rPr kumimoji="1" lang="en-US" altLang="ja-JP" sz="1400" dirty="0"/>
              <a:t>】</a:t>
            </a:r>
            <a:endParaRPr kumimoji="1" lang="ja-JP" altLang="en-US" sz="1400" dirty="0"/>
          </a:p>
        </p:txBody>
      </p:sp>
      <p:sp>
        <p:nvSpPr>
          <p:cNvPr id="11" name="テキスト ボックス 10">
            <a:extLst>
              <a:ext uri="{FF2B5EF4-FFF2-40B4-BE49-F238E27FC236}">
                <a16:creationId xmlns:a16="http://schemas.microsoft.com/office/drawing/2014/main" id="{4C2AD082-38F3-459C-B473-0D825C0643ED}"/>
              </a:ext>
            </a:extLst>
          </p:cNvPr>
          <p:cNvSpPr txBox="1"/>
          <p:nvPr/>
        </p:nvSpPr>
        <p:spPr>
          <a:xfrm>
            <a:off x="10430041" y="3076659"/>
            <a:ext cx="1221809" cy="307777"/>
          </a:xfrm>
          <a:prstGeom prst="rect">
            <a:avLst/>
          </a:prstGeom>
          <a:noFill/>
        </p:spPr>
        <p:txBody>
          <a:bodyPr wrap="none" rtlCol="0">
            <a:spAutoFit/>
          </a:bodyPr>
          <a:lstStyle/>
          <a:p>
            <a:r>
              <a:rPr kumimoji="1" lang="en-US" altLang="ja-JP" sz="1400" dirty="0"/>
              <a:t>【</a:t>
            </a:r>
            <a:r>
              <a:rPr lang="en-US" altLang="ja-JP" sz="1400" dirty="0"/>
              <a:t>R11</a:t>
            </a:r>
            <a:r>
              <a:rPr lang="ja-JP" altLang="en-US" sz="1400" dirty="0"/>
              <a:t>目標</a:t>
            </a:r>
            <a:r>
              <a:rPr kumimoji="1" lang="en-US" altLang="ja-JP" sz="1400" dirty="0"/>
              <a:t>】</a:t>
            </a:r>
            <a:endParaRPr kumimoji="1" lang="ja-JP" altLang="en-US" sz="1400" dirty="0"/>
          </a:p>
        </p:txBody>
      </p:sp>
    </p:spTree>
    <p:extLst>
      <p:ext uri="{BB962C8B-B14F-4D97-AF65-F5344CB8AC3E}">
        <p14:creationId xmlns:p14="http://schemas.microsoft.com/office/powerpoint/2010/main" val="11044481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B096D8-E205-4D09-8C64-FF1849211980}"/>
              </a:ext>
            </a:extLst>
          </p:cNvPr>
          <p:cNvSpPr txBox="1">
            <a:spLocks/>
          </p:cNvSpPr>
          <p:nvPr/>
        </p:nvSpPr>
        <p:spPr>
          <a:xfrm>
            <a:off x="639535" y="506645"/>
            <a:ext cx="10912929" cy="64728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91440" tIns="45720" rIns="91440" bIns="45720" rtlCol="0" anchor="b">
            <a:normAutofit/>
          </a:bodyPr>
          <a:lstStyle>
            <a:lvl1pPr algn="l" defTabSz="457200" rtl="0" eaLnBrk="1" latinLnBrk="0" hangingPunct="1">
              <a:spcBef>
                <a:spcPct val="0"/>
              </a:spcBef>
              <a:buNone/>
              <a:defRPr kumimoji="1" sz="54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3200" dirty="0">
                <a:latin typeface="メイリオ" panose="020B0604030504040204" pitchFamily="50" charset="-128"/>
                <a:ea typeface="メイリオ" panose="020B0604030504040204" pitchFamily="50" charset="-128"/>
              </a:rPr>
              <a:t>健康課題を解決するための取り組み</a:t>
            </a:r>
            <a:r>
              <a:rPr lang="ja-JP" altLang="en-US" sz="2400" dirty="0">
                <a:latin typeface="メイリオ" panose="020B0604030504040204" pitchFamily="50" charset="-128"/>
                <a:ea typeface="メイリオ" panose="020B0604030504040204" pitchFamily="50" charset="-128"/>
              </a:rPr>
              <a:t>（抜粋）</a:t>
            </a:r>
          </a:p>
        </p:txBody>
      </p:sp>
      <p:sp>
        <p:nvSpPr>
          <p:cNvPr id="6" name="正方形/長方形 5">
            <a:extLst>
              <a:ext uri="{FF2B5EF4-FFF2-40B4-BE49-F238E27FC236}">
                <a16:creationId xmlns:a16="http://schemas.microsoft.com/office/drawing/2014/main" id="{4FD1BAFB-A9D7-4899-A517-F18B89C1522F}"/>
              </a:ext>
            </a:extLst>
          </p:cNvPr>
          <p:cNvSpPr/>
          <p:nvPr/>
        </p:nvSpPr>
        <p:spPr>
          <a:xfrm>
            <a:off x="639535" y="1389418"/>
            <a:ext cx="10912929" cy="394193"/>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HGS創英角ｺﾞｼｯｸUB" panose="020B0900000000000000" pitchFamily="50" charset="-128"/>
                <a:ea typeface="HGS創英角ｺﾞｼｯｸUB" panose="020B0900000000000000" pitchFamily="50" charset="-128"/>
              </a:rPr>
              <a:t>市民全体への生活習慣病予防事業（減塩・運動促進・野菜摂取）</a:t>
            </a:r>
            <a:endParaRPr kumimoji="1" lang="en-US" altLang="ja-JP"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7" name="テキスト ボックス 6">
            <a:extLst>
              <a:ext uri="{FF2B5EF4-FFF2-40B4-BE49-F238E27FC236}">
                <a16:creationId xmlns:a16="http://schemas.microsoft.com/office/drawing/2014/main" id="{FCFE486D-B4AB-412A-855C-0AF1DDE23E24}"/>
              </a:ext>
            </a:extLst>
          </p:cNvPr>
          <p:cNvSpPr txBox="1"/>
          <p:nvPr/>
        </p:nvSpPr>
        <p:spPr>
          <a:xfrm>
            <a:off x="431445" y="1849818"/>
            <a:ext cx="9338197" cy="1077218"/>
          </a:xfrm>
          <a:prstGeom prst="rect">
            <a:avLst/>
          </a:prstGeom>
          <a:noFill/>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　○健康増進計画と連携し、健康な時期から「運動機会」の拡充や「減塩」の取り組み強化を図る</a:t>
            </a:r>
            <a:endParaRPr lang="en-US" altLang="ja-JP" sz="1600" dirty="0">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　・ウォーキングアプリによる運動機会の拡充</a:t>
            </a:r>
            <a:endParaRPr lang="en-US" altLang="ja-JP" sz="1600" dirty="0">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　・集団健診会場や各種健康教室、健康イベントでの減塩・運動促進・野菜摂取の啓発</a:t>
            </a:r>
            <a:endParaRPr lang="en-US" altLang="ja-JP" sz="1600" dirty="0">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　・受動喫煙や喫煙の害についての啓発</a:t>
            </a:r>
            <a:endParaRPr lang="en-US" altLang="ja-JP" sz="1600" dirty="0">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id="{0EFA990F-4E61-4F09-A7AE-6D595494688D}"/>
              </a:ext>
            </a:extLst>
          </p:cNvPr>
          <p:cNvSpPr/>
          <p:nvPr/>
        </p:nvSpPr>
        <p:spPr>
          <a:xfrm>
            <a:off x="639534" y="3026217"/>
            <a:ext cx="10912929" cy="394193"/>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HGS創英角ｺﾞｼｯｸUB" panose="020B0900000000000000" pitchFamily="50" charset="-128"/>
                <a:ea typeface="HGS創英角ｺﾞｼｯｸUB" panose="020B0900000000000000" pitchFamily="50" charset="-128"/>
              </a:rPr>
              <a:t>生活習慣病重症化予防事業（医療受診勧奨・保健指導）</a:t>
            </a:r>
            <a:endParaRPr kumimoji="1" lang="en-US" altLang="ja-JP"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10" name="正方形/長方形 9">
            <a:extLst>
              <a:ext uri="{FF2B5EF4-FFF2-40B4-BE49-F238E27FC236}">
                <a16:creationId xmlns:a16="http://schemas.microsoft.com/office/drawing/2014/main" id="{A2156E87-D600-4758-AB9C-29310749F8D4}"/>
              </a:ext>
            </a:extLst>
          </p:cNvPr>
          <p:cNvSpPr/>
          <p:nvPr/>
        </p:nvSpPr>
        <p:spPr>
          <a:xfrm>
            <a:off x="639534" y="4221356"/>
            <a:ext cx="10912929" cy="394193"/>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HGS創英角ｺﾞｼｯｸUB" panose="020B0900000000000000" pitchFamily="50" charset="-128"/>
                <a:ea typeface="HGS創英角ｺﾞｼｯｸUB" panose="020B0900000000000000" pitchFamily="50" charset="-128"/>
              </a:rPr>
              <a:t>特定健診・特定保健指導事業</a:t>
            </a:r>
            <a:endParaRPr kumimoji="1" lang="en-US" altLang="ja-JP"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11" name="テキスト ボックス 10">
            <a:extLst>
              <a:ext uri="{FF2B5EF4-FFF2-40B4-BE49-F238E27FC236}">
                <a16:creationId xmlns:a16="http://schemas.microsoft.com/office/drawing/2014/main" id="{7584A0B0-D425-4796-B0AD-834671ACF146}"/>
              </a:ext>
            </a:extLst>
          </p:cNvPr>
          <p:cNvSpPr txBox="1"/>
          <p:nvPr/>
        </p:nvSpPr>
        <p:spPr>
          <a:xfrm>
            <a:off x="431443" y="3520879"/>
            <a:ext cx="9338197" cy="584775"/>
          </a:xfrm>
          <a:prstGeom prst="rect">
            <a:avLst/>
          </a:prstGeom>
          <a:noFill/>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　○健診結果から医療受診が必要な方に受診を勧奨し、早期発見・早期治療に結びつける</a:t>
            </a:r>
            <a:endParaRPr lang="en-US" altLang="ja-JP" sz="1600" dirty="0">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　○特定保健指導や生活習慣病予防保健指導の実施</a:t>
            </a:r>
            <a:endParaRPr lang="en-US" altLang="ja-JP" sz="1600" dirty="0">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2D61C430-C54F-43B4-8398-5A5EBB7DD3BD}"/>
              </a:ext>
            </a:extLst>
          </p:cNvPr>
          <p:cNvSpPr txBox="1"/>
          <p:nvPr/>
        </p:nvSpPr>
        <p:spPr>
          <a:xfrm>
            <a:off x="431443" y="4710050"/>
            <a:ext cx="11121020" cy="1569660"/>
          </a:xfrm>
          <a:prstGeom prst="rect">
            <a:avLst/>
          </a:prstGeom>
          <a:noFill/>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　○受診しやすい集団健診体制の整備</a:t>
            </a:r>
            <a:endParaRPr lang="en-US" altLang="ja-JP" sz="1600" dirty="0">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　・</a:t>
            </a:r>
            <a:r>
              <a:rPr lang="en-US" altLang="ja-JP" sz="1600" dirty="0">
                <a:latin typeface="メイリオ" panose="020B0604030504040204" pitchFamily="50" charset="-128"/>
                <a:ea typeface="メイリオ" panose="020B0604030504040204" pitchFamily="50" charset="-128"/>
              </a:rPr>
              <a:t>WEB</a:t>
            </a:r>
            <a:r>
              <a:rPr lang="ja-JP" altLang="en-US" sz="1600" dirty="0">
                <a:latin typeface="メイリオ" panose="020B0604030504040204" pitchFamily="50" charset="-128"/>
                <a:ea typeface="メイリオ" panose="020B0604030504040204" pitchFamily="50" charset="-128"/>
              </a:rPr>
              <a:t>予約体制、予約専用コールセンターの設置（拡充）</a:t>
            </a:r>
            <a:endParaRPr lang="en-US" altLang="ja-JP" sz="1600" dirty="0">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　・前年度集団健診受診者の自動予約により健診受診の定着化を図る（新規）</a:t>
            </a:r>
            <a:endParaRPr lang="en-US" altLang="ja-JP" sz="1600" dirty="0">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　○健診の満足度を上げ、継続受診率の向上を図る</a:t>
            </a:r>
            <a:endParaRPr lang="en-US" altLang="ja-JP" sz="1600" dirty="0">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　（健診結果レポート、集団健診会場での運動教室やカラダ測定（栄養相談含む）実施）（拡充）</a:t>
            </a:r>
            <a:endParaRPr lang="en-US" altLang="ja-JP" sz="1600" dirty="0">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　○特定保健指導員の指導力向上、指導内容の充実を図る</a:t>
            </a:r>
            <a:endParaRPr lang="en-US" altLang="ja-JP"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1165771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886</TotalTime>
  <Words>1974</Words>
  <Application>Microsoft Office PowerPoint</Application>
  <PresentationFormat>ワイド画面</PresentationFormat>
  <Paragraphs>169</Paragraphs>
  <Slides>8</Slides>
  <Notes>0</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8</vt:i4>
      </vt:variant>
    </vt:vector>
  </HeadingPairs>
  <TitlesOfParts>
    <vt:vector size="21" baseType="lpstr">
      <vt:lpstr>HGPｺﾞｼｯｸM</vt:lpstr>
      <vt:lpstr>HGP創英角ｺﾞｼｯｸUB</vt:lpstr>
      <vt:lpstr>HGS創英角ｺﾞｼｯｸUB</vt:lpstr>
      <vt:lpstr>HG丸ｺﾞｼｯｸM-PRO</vt:lpstr>
      <vt:lpstr>HG創英角ｺﾞｼｯｸUB</vt:lpstr>
      <vt:lpstr>ＭＳ ゴシック</vt:lpstr>
      <vt:lpstr>メイリオ</vt:lpstr>
      <vt:lpstr>游ゴシック</vt:lpstr>
      <vt:lpstr>游ゴシック Light</vt:lpstr>
      <vt:lpstr>游明朝</vt:lpstr>
      <vt:lpstr>Arial</vt:lpstr>
      <vt:lpstr>Times New Roman</vt:lpstr>
      <vt:lpstr>Office テーマ</vt:lpstr>
      <vt:lpstr>データヘルス計画って何？</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データヘルス計画とは</dc:title>
  <dc:creator>佐藤　真理子</dc:creator>
  <cp:lastModifiedBy>佐藤　真理子</cp:lastModifiedBy>
  <cp:revision>46</cp:revision>
  <dcterms:created xsi:type="dcterms:W3CDTF">2024-04-30T00:14:39Z</dcterms:created>
  <dcterms:modified xsi:type="dcterms:W3CDTF">2024-08-08T02:33:49Z</dcterms:modified>
</cp:coreProperties>
</file>